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79" r:id="rId2"/>
    <p:sldId id="355" r:id="rId3"/>
    <p:sldId id="381" r:id="rId4"/>
    <p:sldId id="327" r:id="rId5"/>
    <p:sldId id="348" r:id="rId6"/>
    <p:sldId id="353" r:id="rId7"/>
    <p:sldId id="350" r:id="rId8"/>
    <p:sldId id="390" r:id="rId9"/>
    <p:sldId id="351" r:id="rId10"/>
    <p:sldId id="389" r:id="rId11"/>
    <p:sldId id="352" r:id="rId12"/>
    <p:sldId id="384" r:id="rId13"/>
    <p:sldId id="359" r:id="rId14"/>
    <p:sldId id="360" r:id="rId15"/>
    <p:sldId id="361" r:id="rId16"/>
    <p:sldId id="362" r:id="rId17"/>
    <p:sldId id="363" r:id="rId18"/>
    <p:sldId id="364" r:id="rId19"/>
    <p:sldId id="366" r:id="rId20"/>
    <p:sldId id="382" r:id="rId21"/>
    <p:sldId id="385" r:id="rId22"/>
    <p:sldId id="387" r:id="rId23"/>
    <p:sldId id="331" r:id="rId24"/>
  </p:sldIdLst>
  <p:sldSz cx="10693400" cy="7561263"/>
  <p:notesSz cx="6797675" cy="9872663"/>
  <p:custDataLst>
    <p:tags r:id="rId27"/>
  </p:custDataLst>
  <p:defaultTextStyle>
    <a:defPPr>
      <a:defRPr lang="de-DE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n" id="{8F2B5C83-BB56-4344-B286-D3F0D4D1E92B}">
          <p14:sldIdLst>
            <p14:sldId id="379"/>
            <p14:sldId id="355"/>
          </p14:sldIdLst>
        </p14:section>
        <p14:section name="Inhaltsfolien" id="{2E8432FD-0EC1-AD41-98D0-05C11E19BF44}">
          <p14:sldIdLst>
            <p14:sldId id="381"/>
            <p14:sldId id="327"/>
            <p14:sldId id="348"/>
            <p14:sldId id="353"/>
            <p14:sldId id="350"/>
            <p14:sldId id="390"/>
            <p14:sldId id="351"/>
            <p14:sldId id="389"/>
            <p14:sldId id="352"/>
            <p14:sldId id="384"/>
            <p14:sldId id="359"/>
            <p14:sldId id="360"/>
            <p14:sldId id="361"/>
            <p14:sldId id="362"/>
            <p14:sldId id="363"/>
            <p14:sldId id="364"/>
            <p14:sldId id="366"/>
            <p14:sldId id="382"/>
            <p14:sldId id="385"/>
            <p14:sldId id="387"/>
          </p14:sldIdLst>
        </p14:section>
        <p14:section name="Abschlussfolien" id="{BE7606BA-3C5F-1F45-9E89-FAC1B768B51C}">
          <p14:sldIdLst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608" userDrawn="1">
          <p15:clr>
            <a:srgbClr val="A4A3A4"/>
          </p15:clr>
        </p15:guide>
        <p15:guide id="2" orient="horz" pos="4468">
          <p15:clr>
            <a:srgbClr val="A4A3A4"/>
          </p15:clr>
        </p15:guide>
        <p15:guide id="3" orient="horz" pos="226">
          <p15:clr>
            <a:srgbClr val="A4A3A4"/>
          </p15:clr>
        </p15:guide>
        <p15:guide id="4" orient="horz" pos="363" userDrawn="1">
          <p15:clr>
            <a:srgbClr val="A4A3A4"/>
          </p15:clr>
        </p15:guide>
        <p15:guide id="5" orient="horz" pos="589">
          <p15:clr>
            <a:srgbClr val="A4A3A4"/>
          </p15:clr>
        </p15:guide>
        <p15:guide id="6" orient="horz" pos="1156">
          <p15:clr>
            <a:srgbClr val="A4A3A4"/>
          </p15:clr>
        </p15:guide>
        <p15:guide id="7" orient="horz" pos="1248" userDrawn="1">
          <p15:clr>
            <a:srgbClr val="A4A3A4"/>
          </p15:clr>
        </p15:guide>
        <p15:guide id="8" orient="horz" pos="1587">
          <p15:clr>
            <a:srgbClr val="A4A3A4"/>
          </p15:clr>
        </p15:guide>
        <p15:guide id="9" orient="horz" pos="1792" userDrawn="1">
          <p15:clr>
            <a:srgbClr val="A4A3A4"/>
          </p15:clr>
        </p15:guide>
        <p15:guide id="10" orient="horz" pos="4377">
          <p15:clr>
            <a:srgbClr val="A4A3A4"/>
          </p15:clr>
        </p15:guide>
        <p15:guide id="11" pos="284">
          <p15:clr>
            <a:srgbClr val="A4A3A4"/>
          </p15:clr>
        </p15:guide>
        <p15:guide id="12" pos="6452">
          <p15:clr>
            <a:srgbClr val="A4A3A4"/>
          </p15:clr>
        </p15:guide>
        <p15:guide id="13" pos="3368">
          <p15:clr>
            <a:srgbClr val="A4A3A4"/>
          </p15:clr>
        </p15:guide>
        <p15:guide id="14" pos="3277">
          <p15:clr>
            <a:srgbClr val="A4A3A4"/>
          </p15:clr>
        </p15:guide>
        <p15:guide id="15" pos="3459">
          <p15:clr>
            <a:srgbClr val="A4A3A4"/>
          </p15:clr>
        </p15:guide>
        <p15:guide id="16" pos="4389">
          <p15:clr>
            <a:srgbClr val="A4A3A4"/>
          </p15:clr>
        </p15:guide>
        <p15:guide id="17" pos="5455">
          <p15:clr>
            <a:srgbClr val="A4A3A4"/>
          </p15:clr>
        </p15:guide>
        <p15:guide id="18" pos="8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ibold, Alexandra 69" initials="RA6" lastIdx="1" clrIdx="0">
    <p:extLst>
      <p:ext uri="{19B8F6BF-5375-455C-9EA6-DF929625EA0E}">
        <p15:presenceInfo xmlns:p15="http://schemas.microsoft.com/office/powerpoint/2012/main" userId="S-1-5-21-3211964582-344376018-1599791471-1014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E"/>
    <a:srgbClr val="003399"/>
    <a:srgbClr val="0033CC"/>
    <a:srgbClr val="0066FF"/>
    <a:srgbClr val="0099FF"/>
    <a:srgbClr val="66CCFF"/>
    <a:srgbClr val="0099CC"/>
    <a:srgbClr val="97B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39" autoAdjust="0"/>
    <p:restoredTop sz="81022" autoAdjust="0"/>
  </p:normalViewPr>
  <p:slideViewPr>
    <p:cSldViewPr snapToObjects="1" showGuides="1">
      <p:cViewPr varScale="1">
        <p:scale>
          <a:sx n="91" d="100"/>
          <a:sy n="91" d="100"/>
        </p:scale>
        <p:origin x="2040" y="96"/>
      </p:cViewPr>
      <p:guideLst>
        <p:guide orient="horz" pos="2608"/>
        <p:guide orient="horz" pos="4468"/>
        <p:guide orient="horz" pos="226"/>
        <p:guide orient="horz" pos="363"/>
        <p:guide orient="horz" pos="589"/>
        <p:guide orient="horz" pos="1156"/>
        <p:guide orient="horz" pos="1248"/>
        <p:guide orient="horz" pos="1587"/>
        <p:guide orient="horz" pos="1792"/>
        <p:guide orient="horz" pos="4377"/>
        <p:guide pos="284"/>
        <p:guide pos="6452"/>
        <p:guide pos="3368"/>
        <p:guide pos="3277"/>
        <p:guide pos="3459"/>
        <p:guide pos="4389"/>
        <p:guide pos="5455"/>
        <p:guide pos="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143" d="100"/>
          <a:sy n="143" d="100"/>
        </p:scale>
        <p:origin x="4448" y="208"/>
      </p:cViewPr>
      <p:guideLst>
        <p:guide orient="horz" pos="3110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6347934239811459E-2"/>
          <c:y val="0.19150882876812975"/>
          <c:w val="0.83937063983391624"/>
          <c:h val="0.73794345431152808"/>
        </c:manualLayout>
      </c:layout>
      <c:pie3D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4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B118-451D-9E20-2BC8E232448C}"/>
              </c:ext>
            </c:extLst>
          </c:dPt>
          <c:dPt>
            <c:idx val="1"/>
            <c:bubble3D val="0"/>
            <c:spPr>
              <a:solidFill>
                <a:schemeClr val="accent4">
                  <a:tint val="62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118-451D-9E20-2BC8E232448C}"/>
              </c:ext>
            </c:extLst>
          </c:dPt>
          <c:dPt>
            <c:idx val="2"/>
            <c:bubble3D val="0"/>
            <c:spPr>
              <a:solidFill>
                <a:schemeClr val="accent4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B118-451D-9E20-2BC8E232448C}"/>
              </c:ext>
            </c:extLst>
          </c:dPt>
          <c:dPt>
            <c:idx val="3"/>
            <c:bubble3D val="0"/>
            <c:spPr>
              <a:solidFill>
                <a:schemeClr val="accent4">
                  <a:tint val="93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6-B118-451D-9E20-2BC8E232448C}"/>
              </c:ext>
            </c:extLst>
          </c:dPt>
          <c:dPt>
            <c:idx val="4"/>
            <c:bubble3D val="0"/>
            <c:spPr>
              <a:solidFill>
                <a:schemeClr val="accent4">
                  <a:shade val="92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B118-451D-9E20-2BC8E232448C}"/>
              </c:ext>
            </c:extLst>
          </c:dPt>
          <c:dPt>
            <c:idx val="5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8-B118-451D-9E20-2BC8E232448C}"/>
              </c:ext>
            </c:extLst>
          </c:dPt>
          <c:dPt>
            <c:idx val="6"/>
            <c:bubble3D val="0"/>
            <c:spPr>
              <a:solidFill>
                <a:schemeClr val="accent4">
                  <a:shade val="61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118-451D-9E20-2BC8E232448C}"/>
              </c:ext>
            </c:extLst>
          </c:dPt>
          <c:dPt>
            <c:idx val="7"/>
            <c:bubble3D val="0"/>
            <c:spPr>
              <a:solidFill>
                <a:schemeClr val="accent4">
                  <a:shade val="4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118-451D-9E20-2BC8E232448C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58ABF35-78E5-457B-BBEC-B2FFA95650D0}" type="CATEGORYNAME">
                      <a:rPr lang="en-US" sz="160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[RUBRIKENNAME]</a:t>
                    </a:fld>
                    <a:r>
                      <a:rPr lang="en-US" sz="160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r>
                      <a:rPr lang="en-US" sz="1600">
                        <a:solidFill>
                          <a:schemeClr val="tx1"/>
                        </a:solidFill>
                      </a:rPr>
                      <a:t>66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118-451D-9E20-2BC8E232448C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92AB9F-DD9C-4481-8C81-922352318580}" type="CATEGORYNAME">
                      <a:rPr lang="en-US" sz="160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[RUBRIKENNAME]</a:t>
                    </a:fld>
                    <a:endParaRPr lang="en-US" sz="160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r>
                      <a:rPr lang="en-US" sz="1600">
                        <a:solidFill>
                          <a:schemeClr val="tx1"/>
                        </a:solidFill>
                      </a:rPr>
                      <a:t>45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18-451D-9E20-2BC8E232448C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781A9B6-BEC5-41B1-81B4-FAE171278370}" type="CATEGORYNAME">
                      <a:rPr lang="en-US" sz="160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[RUBRIKENNAME]</a:t>
                    </a:fld>
                    <a:r>
                      <a:rPr lang="en-US" sz="160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r>
                      <a:rPr lang="en-US" sz="1600">
                        <a:solidFill>
                          <a:schemeClr val="tx1"/>
                        </a:solidFill>
                      </a:rPr>
                      <a:t>47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118-451D-9E20-2BC8E232448C}"/>
                </c:ext>
              </c:extLst>
            </c:dLbl>
            <c:dLbl>
              <c:idx val="3"/>
              <c:layout>
                <c:manualLayout>
                  <c:x val="1.9002375296912115E-2"/>
                  <c:y val="2.27573280388200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DE27DDE-DEA6-4962-BBC3-1A00AF1EC7A7}" type="CATEGORYNAME">
                      <a:rPr lang="en-US" sz="160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[RUBRIKENNAME]</a:t>
                    </a:fld>
                    <a:endParaRPr lang="en-US" sz="160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r>
                      <a:rPr lang="en-US" sz="1600">
                        <a:solidFill>
                          <a:schemeClr val="tx1"/>
                        </a:solidFill>
                      </a:rPr>
                      <a:t>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118-451D-9E20-2BC8E232448C}"/>
                </c:ext>
              </c:extLst>
            </c:dLbl>
            <c:dLbl>
              <c:idx val="4"/>
              <c:layout>
                <c:manualLayout>
                  <c:x val="0"/>
                  <c:y val="-5.46175872931682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079F23C-2268-42BC-A408-7511985C1A30}" type="CATEGORYNAME">
                      <a:rPr lang="de-DE" sz="160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[RUBRIKENNAME]</a:t>
                    </a:fld>
                    <a:endParaRPr lang="de-DE" sz="160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r>
                      <a:rPr lang="de-DE" sz="1600">
                        <a:solidFill>
                          <a:schemeClr val="tx1"/>
                        </a:solidFill>
                      </a:rPr>
                      <a:t>11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78859857482186"/>
                      <c:h val="0.2161946163687905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118-451D-9E20-2BC8E232448C}"/>
                </c:ext>
              </c:extLst>
            </c:dLbl>
            <c:dLbl>
              <c:idx val="5"/>
              <c:layout>
                <c:manualLayout>
                  <c:x val="0"/>
                  <c:y val="-0.122889571409628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961F4AB-4976-453F-8FF5-14F66C0A83DD}" type="CATEGORYNAME">
                      <a:rPr lang="en-US" sz="160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[RUBRIKENNAME]</a:t>
                    </a:fld>
                    <a:endParaRPr lang="en-US" sz="160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r>
                      <a:rPr lang="en-US" sz="1600">
                        <a:solidFill>
                          <a:schemeClr val="tx1"/>
                        </a:solidFill>
                      </a:rPr>
                      <a:t>28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B118-451D-9E20-2BC8E232448C}"/>
                </c:ext>
              </c:extLst>
            </c:dLbl>
            <c:dLbl>
              <c:idx val="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877B6DA-5B8C-4B8A-AF75-5F94BD7FD8AD}" type="CATEGORYNAME">
                      <a:rPr lang="en-US" sz="160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[RUBRIKENNAME]</a:t>
                    </a:fld>
                    <a:endParaRPr lang="en-US" sz="160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r>
                      <a:rPr lang="en-US" sz="1600">
                        <a:solidFill>
                          <a:schemeClr val="tx1"/>
                        </a:solidFill>
                      </a:rPr>
                      <a:t>17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118-451D-9E20-2BC8E232448C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74FBEED-C9DF-41DA-9905-9DB53A85A470}" type="CATEGORYNAME">
                      <a:rPr lang="en-US" sz="160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[RUBRIKENNAME]</a:t>
                    </a:fld>
                    <a:endParaRPr lang="en-US" sz="160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r>
                      <a:rPr lang="en-US" sz="1600">
                        <a:solidFill>
                          <a:schemeClr val="tx1"/>
                        </a:solidFill>
                      </a:rPr>
                      <a:t>48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118-451D-9E20-2BC8E23244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Tabelle1!$A$2:$A$9</c:f>
              <c:strCache>
                <c:ptCount val="8"/>
                <c:pt idx="0">
                  <c:v>Verfahrenstechnik</c:v>
                </c:pt>
                <c:pt idx="1">
                  <c:v>Maschinentechnik</c:v>
                </c:pt>
                <c:pt idx="2">
                  <c:v>E-MSR-Technik</c:v>
                </c:pt>
                <c:pt idx="3">
                  <c:v>Abwasserchemie</c:v>
                </c:pt>
                <c:pt idx="4">
                  <c:v>Betriebsleiter, Abteilungsleiter, Sekretariate, Stabstellen</c:v>
                </c:pt>
                <c:pt idx="5">
                  <c:v>Kaufmännischer Bereich</c:v>
                </c:pt>
                <c:pt idx="6">
                  <c:v>Planung, Bau, Sonderbauwerke</c:v>
                </c:pt>
                <c:pt idx="7">
                  <c:v>Kanalbetrieb</c:v>
                </c:pt>
              </c:strCache>
            </c:strRef>
          </c:cat>
          <c:val>
            <c:numRef>
              <c:f>Tabelle1!$B$2:$B$9</c:f>
              <c:numCache>
                <c:formatCode>General</c:formatCode>
                <c:ptCount val="8"/>
                <c:pt idx="0">
                  <c:v>66</c:v>
                </c:pt>
                <c:pt idx="1">
                  <c:v>45</c:v>
                </c:pt>
                <c:pt idx="2">
                  <c:v>47</c:v>
                </c:pt>
                <c:pt idx="3">
                  <c:v>9</c:v>
                </c:pt>
                <c:pt idx="4">
                  <c:v>11</c:v>
                </c:pt>
                <c:pt idx="5">
                  <c:v>28</c:v>
                </c:pt>
                <c:pt idx="6">
                  <c:v>17</c:v>
                </c:pt>
                <c:pt idx="7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18-451D-9E20-2BC8E232448C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75534841634545E-2"/>
          <c:y val="0.23042385971451201"/>
          <c:w val="0.91686460030155048"/>
          <c:h val="0.73867276395812642"/>
        </c:manualLayout>
      </c:layout>
      <c:pie3D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4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E9CF-4DA6-AB23-892E2DFD900B}"/>
              </c:ext>
            </c:extLst>
          </c:dPt>
          <c:dPt>
            <c:idx val="1"/>
            <c:bubble3D val="0"/>
            <c:spPr>
              <a:solidFill>
                <a:schemeClr val="accent4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A-E9CF-4DA6-AB23-892E2DFD900B}"/>
              </c:ext>
            </c:extLst>
          </c:dPt>
          <c:dPt>
            <c:idx val="2"/>
            <c:bubble3D val="0"/>
            <c:spPr>
              <a:solidFill>
                <a:schemeClr val="accent4">
                  <a:shade val="82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9CF-4DA6-AB23-892E2DFD900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E9CF-4DA6-AB23-892E2DFD900B}"/>
              </c:ext>
            </c:extLst>
          </c:dPt>
          <c:dPt>
            <c:idx val="4"/>
            <c:bubble3D val="0"/>
            <c:spPr>
              <a:solidFill>
                <a:schemeClr val="accent4">
                  <a:tint val="83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9CF-4DA6-AB23-892E2DFD900B}"/>
              </c:ext>
            </c:extLst>
          </c:dPt>
          <c:dPt>
            <c:idx val="5"/>
            <c:bubble3D val="0"/>
            <c:spPr>
              <a:solidFill>
                <a:schemeClr val="accent4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E9CF-4DA6-AB23-892E2DFD900B}"/>
              </c:ext>
            </c:extLst>
          </c:dPt>
          <c:dPt>
            <c:idx val="6"/>
            <c:bubble3D val="0"/>
            <c:spPr>
              <a:solidFill>
                <a:schemeClr val="accent4">
                  <a:tint val="4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E9CF-4DA6-AB23-892E2DFD900B}"/>
              </c:ext>
            </c:extLst>
          </c:dPt>
          <c:dLbls>
            <c:dLbl>
              <c:idx val="0"/>
              <c:layout>
                <c:manualLayout>
                  <c:x val="-3.562945701362208E-3"/>
                  <c:y val="-7.737491533198820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9CF-4DA6-AB23-892E2DFD900B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A-E9CF-4DA6-AB23-892E2DFD900B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E9CF-4DA6-AB23-892E2DFD900B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E9CF-4DA6-AB23-892E2DFD900B}"/>
                </c:ext>
              </c:extLst>
            </c:dLbl>
            <c:dLbl>
              <c:idx val="4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E9CF-4DA6-AB23-892E2DFD900B}"/>
                </c:ext>
              </c:extLst>
            </c:dLbl>
            <c:dLbl>
              <c:idx val="5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E9CF-4DA6-AB23-892E2DFD900B}"/>
                </c:ext>
              </c:extLst>
            </c:dLbl>
            <c:dLbl>
              <c:idx val="6"/>
              <c:layout>
                <c:manualLayout>
                  <c:x val="5.1068935144007975E-2"/>
                  <c:y val="2.048159523493804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02263620762672"/>
                      <c:h val="0.174321132777361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E9CF-4DA6-AB23-892E2DFD900B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Tabelle1!$A$2:$A$8</c:f>
              <c:strCache>
                <c:ptCount val="7"/>
                <c:pt idx="0">
                  <c:v>Abwasserabgabe</c:v>
                </c:pt>
                <c:pt idx="1">
                  <c:v>Energie</c:v>
                </c:pt>
                <c:pt idx="2">
                  <c:v>Reparaturen und Instandhaltung</c:v>
                </c:pt>
                <c:pt idx="3">
                  <c:v>Personalkosten</c:v>
                </c:pt>
                <c:pt idx="4">
                  <c:v>Zinsaufwand</c:v>
                </c:pt>
                <c:pt idx="5">
                  <c:v>Abschreibungen</c:v>
                </c:pt>
                <c:pt idx="6">
                  <c:v>Übrige Betriebsaufwendungen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0.7</c:v>
                </c:pt>
                <c:pt idx="1">
                  <c:v>6.8</c:v>
                </c:pt>
                <c:pt idx="2">
                  <c:v>12.3</c:v>
                </c:pt>
                <c:pt idx="3">
                  <c:v>33.200000000000003</c:v>
                </c:pt>
                <c:pt idx="4">
                  <c:v>10</c:v>
                </c:pt>
                <c:pt idx="5">
                  <c:v>24.9</c:v>
                </c:pt>
                <c:pt idx="6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CF-4DA6-AB23-892E2DFD900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5512C6E-2DF1-4FAF-9E77-437113F432E3}" type="VALUE">
                      <a:rPr lang="en-US" smtClean="0"/>
                      <a:pPr/>
                      <a:t>[WERT]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1DA-4E03-8542-F119C9A228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1DA-4E03-8542-F119C9A228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E3B9B22-47C6-4F54-9917-41323B80C4C8}" type="VALUE">
                      <a:rPr lang="en-US" smtClean="0"/>
                      <a:pPr/>
                      <a:t>[WERT]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1DA-4E03-8542-F119C9A228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1DA-4E03-8542-F119C9A228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1DA-4E03-8542-F119C9A228F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38531AC-7ACF-40D3-8CA7-F288AB3DEFE0}" type="VALUE">
                      <a:rPr lang="en-US" smtClean="0"/>
                      <a:pPr/>
                      <a:t>[WERT]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61DA-4E03-8542-F119C9A228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Tabelle1!$A$2:$A$7</c:f>
              <c:strCache>
                <c:ptCount val="6"/>
                <c:pt idx="0">
                  <c:v>0 bis 25 Jahre</c:v>
                </c:pt>
                <c:pt idx="1">
                  <c:v>26 bis 50 jahre</c:v>
                </c:pt>
                <c:pt idx="2">
                  <c:v>51 bis 75 Jahre</c:v>
                </c:pt>
                <c:pt idx="3">
                  <c:v>76 bis 100 Jahre</c:v>
                </c:pt>
                <c:pt idx="4">
                  <c:v>101 Jahre und älter</c:v>
                </c:pt>
                <c:pt idx="5">
                  <c:v>Alter unbekannt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10</c:v>
                </c:pt>
                <c:pt idx="1">
                  <c:v>23</c:v>
                </c:pt>
                <c:pt idx="2">
                  <c:v>35</c:v>
                </c:pt>
                <c:pt idx="3">
                  <c:v>7</c:v>
                </c:pt>
                <c:pt idx="4">
                  <c:v>21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DA-4E03-8542-F119C9A228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91629312"/>
        <c:axId val="591631280"/>
      </c:barChart>
      <c:catAx>
        <c:axId val="59162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91631280"/>
        <c:crosses val="autoZero"/>
        <c:auto val="1"/>
        <c:lblAlgn val="ctr"/>
        <c:lblOffset val="100"/>
        <c:noMultiLvlLbl val="0"/>
      </c:catAx>
      <c:valAx>
        <c:axId val="5916312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91629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2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0.74242</cdr:x>
      <cdr:y>0.88041</cdr:y>
    </cdr:from>
    <cdr:to>
      <cdr:x>0.98147</cdr:x>
      <cdr:y>0.95185</cdr:y>
    </cdr:to>
    <cdr:sp macro="" textlink="">
      <cdr:nvSpPr>
        <cdr:cNvPr id="2" name="Textfeld 1">
          <a:extLst xmlns:a="http://schemas.openxmlformats.org/drawingml/2006/main">
            <a:ext uri="{FF2B5EF4-FFF2-40B4-BE49-F238E27FC236}">
              <a16:creationId xmlns:a16="http://schemas.microsoft.com/office/drawing/2014/main" id="{1505F695-11B0-6F8A-2A2D-2FAAA0E35B91}"/>
            </a:ext>
          </a:extLst>
        </cdr:cNvPr>
        <cdr:cNvSpPr txBox="1"/>
      </cdr:nvSpPr>
      <cdr:spPr>
        <a:xfrm xmlns:a="http://schemas.openxmlformats.org/drawingml/2006/main">
          <a:off x="7938988" y="4913234"/>
          <a:ext cx="2556284" cy="3986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de-DE" sz="1600" b="1" dirty="0"/>
            <a:t>Gesamt: 271 Sollstellen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8" y="5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/>
          <a:lstStyle>
            <a:lvl1pPr algn="r">
              <a:defRPr sz="1100"/>
            </a:lvl1pPr>
          </a:lstStyle>
          <a:p>
            <a:fld id="{662FB585-9591-46FF-BA37-DBBCF403761F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5" y="9377322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8" y="9377322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 anchor="b"/>
          <a:lstStyle>
            <a:lvl1pPr algn="r">
              <a:defRPr sz="1100"/>
            </a:lvl1pPr>
          </a:lstStyle>
          <a:p>
            <a:fld id="{CA976FF3-1212-4B4A-94EA-881364031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298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8" y="5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/>
          <a:lstStyle>
            <a:lvl1pPr algn="r">
              <a:defRPr sz="1100"/>
            </a:lvl1pPr>
          </a:lstStyle>
          <a:p>
            <a:fld id="{AF258C9C-0411-41D4-975B-58750C86F673}" type="datetimeFigureOut">
              <a:rPr lang="de-DE" smtClean="0"/>
              <a:t>23.04.2026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81050" y="739775"/>
            <a:ext cx="52355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13" tIns="45357" rIns="90713" bIns="4535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9" y="4689519"/>
            <a:ext cx="5438140" cy="4442698"/>
          </a:xfrm>
          <a:prstGeom prst="rect">
            <a:avLst/>
          </a:prstGeom>
        </p:spPr>
        <p:txBody>
          <a:bodyPr vert="horz" lIns="90713" tIns="45357" rIns="90713" bIns="45357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5" y="9377322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8" y="9377322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 anchor="b"/>
          <a:lstStyle>
            <a:lvl1pPr algn="r">
              <a:defRPr sz="1100"/>
            </a:lvl1pPr>
          </a:lstStyle>
          <a:p>
            <a:fld id="{B56D56F4-6C68-4531-ABFA-6D4BAEEB1C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9633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D56F4-6C68-4531-ABFA-6D4BAEEB1C3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668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D56F4-6C68-4531-ABFA-6D4BAEEB1C3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8481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03893"/>
            <a:ext cx="10693400" cy="5097017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/>
              <a:t>                                                                 Schraffierte Fläche durch Bild ersetzen</a:t>
            </a:r>
          </a:p>
        </p:txBody>
      </p:sp>
      <p:sp>
        <p:nvSpPr>
          <p:cNvPr id="16" name="Titel 3"/>
          <p:cNvSpPr>
            <a:spLocks noGrp="1"/>
          </p:cNvSpPr>
          <p:nvPr>
            <p:ph type="title" hasCustomPrompt="1"/>
          </p:nvPr>
        </p:nvSpPr>
        <p:spPr>
          <a:xfrm>
            <a:off x="594172" y="540271"/>
            <a:ext cx="3240000" cy="324000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HEADLINE IN VERSALIEN EINFÜGEN! </a:t>
            </a:r>
            <a:br>
              <a:rPr lang="de-DE" dirty="0"/>
            </a:br>
            <a:br>
              <a:rPr lang="de-DE" dirty="0"/>
            </a:br>
            <a:r>
              <a:rPr lang="de-DE" dirty="0"/>
              <a:t>SEKUNDÄRFARBEN DÜRFEN VERWENDET WERDEN.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POSITION DES QUADRATS DARF VERÄNDERT WERDEN.</a:t>
            </a:r>
            <a:br>
              <a:rPr lang="de-DE" dirty="0"/>
            </a:b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1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0850" y="1979613"/>
            <a:ext cx="9791700" cy="539750"/>
          </a:xfrm>
        </p:spPr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Mastertext zweizeilig</a:t>
            </a:r>
          </a:p>
        </p:txBody>
      </p:sp>
    </p:spTree>
    <p:extLst>
      <p:ext uri="{BB962C8B-B14F-4D97-AF65-F5344CB8AC3E}">
        <p14:creationId xmlns:p14="http://schemas.microsoft.com/office/powerpoint/2010/main" val="161667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2879725"/>
            <a:ext cx="9791700" cy="40687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0850" y="1979613"/>
            <a:ext cx="9791700" cy="539750"/>
          </a:xfrm>
        </p:spPr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Mastertext zweizeilig</a:t>
            </a:r>
          </a:p>
        </p:txBody>
      </p:sp>
    </p:spTree>
    <p:extLst>
      <p:ext uri="{BB962C8B-B14F-4D97-AF65-F5344CB8AC3E}">
        <p14:creationId xmlns:p14="http://schemas.microsoft.com/office/powerpoint/2010/main" val="360504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2879725"/>
            <a:ext cx="4751388" cy="40687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0850" y="1979613"/>
            <a:ext cx="9791700" cy="539750"/>
          </a:xfrm>
        </p:spPr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Mastertext zweizeilig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5491163" y="2879725"/>
            <a:ext cx="4751387" cy="40687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259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Spalte - 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1979613"/>
            <a:ext cx="6516688" cy="4968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0" name="Inhaltsplatzhalter 7"/>
          <p:cNvSpPr>
            <a:spLocks noGrp="1"/>
          </p:cNvSpPr>
          <p:nvPr>
            <p:ph sz="quarter" idx="14"/>
          </p:nvPr>
        </p:nvSpPr>
        <p:spPr>
          <a:xfrm>
            <a:off x="7542550" y="1979613"/>
            <a:ext cx="2700000" cy="27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108000" tIns="108000" rIns="108000" bIns="108000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1828800" indent="0">
              <a:lnSpc>
                <a:spcPct val="110000"/>
              </a:lnSpc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7149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elen 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wasserturm Kopie Kopie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9663" r="89898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6820" y="747522"/>
            <a:ext cx="4462278" cy="5475554"/>
          </a:xfrm>
          <a:prstGeom prst="rect">
            <a:avLst/>
          </a:prstGeom>
        </p:spPr>
      </p:pic>
      <p:sp>
        <p:nvSpPr>
          <p:cNvPr id="14" name="Rechteck 13"/>
          <p:cNvSpPr/>
          <p:nvPr userDrawn="1"/>
        </p:nvSpPr>
        <p:spPr>
          <a:xfrm>
            <a:off x="2" y="1203893"/>
            <a:ext cx="10693398" cy="5019183"/>
          </a:xfrm>
          <a:prstGeom prst="rect">
            <a:avLst/>
          </a:prstGeom>
          <a:solidFill>
            <a:srgbClr val="C90000">
              <a:alpha val="95000"/>
            </a:srgbClr>
          </a:solidFill>
          <a:ln>
            <a:solidFill>
              <a:srgbClr val="C90000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spcCol="0" rtlCol="0" anchor="ctr"/>
          <a:lstStyle/>
          <a:p>
            <a:pPr algn="ctr"/>
            <a:r>
              <a:rPr lang="de-DE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458501" y="3312579"/>
            <a:ext cx="7872426" cy="1044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Vielen dank für ihre </a:t>
            </a:r>
            <a:r>
              <a:rPr lang="de-DE" dirty="0" err="1"/>
              <a:t>aufmerksamkeit</a:t>
            </a:r>
            <a:r>
              <a:rPr lang="de-DE" dirty="0"/>
              <a:t>!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877" y="6732959"/>
            <a:ext cx="2563367" cy="61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92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wasserturm Kopie Kopie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9663" r="89898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6820" y="747522"/>
            <a:ext cx="4462278" cy="5475554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2" y="1203893"/>
            <a:ext cx="10693398" cy="5019183"/>
          </a:xfrm>
          <a:prstGeom prst="rect">
            <a:avLst/>
          </a:prstGeom>
          <a:solidFill>
            <a:srgbClr val="C90000">
              <a:alpha val="95000"/>
            </a:srgbClr>
          </a:solidFill>
          <a:ln>
            <a:solidFill>
              <a:srgbClr val="C90000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spcCol="0" rtlCol="0" anchor="ctr"/>
          <a:lstStyle/>
          <a:p>
            <a:pPr algn="ctr"/>
            <a:r>
              <a:rPr lang="de-DE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50850" y="4418013"/>
            <a:ext cx="4751387" cy="1126814"/>
          </a:xfrm>
        </p:spPr>
        <p:txBody>
          <a:bodyPr>
            <a:normAutofit/>
          </a:bodyPr>
          <a:lstStyle>
            <a:lvl1pPr marL="0" indent="0">
              <a:buNone/>
              <a:defRPr sz="1300">
                <a:solidFill>
                  <a:srgbClr val="FFFFFE"/>
                </a:solidFill>
                <a:latin typeface="+mn-lt"/>
                <a:cs typeface="Segoe UI Light" panose="020B0502040204020203" pitchFamily="34" charset="0"/>
              </a:defRPr>
            </a:lvl1pPr>
            <a:lvl2pPr marL="0" indent="0">
              <a:buNone/>
              <a:defRPr sz="1300"/>
            </a:lvl2pPr>
            <a:lvl3pPr marL="0" indent="0">
              <a:buNone/>
              <a:defRPr sz="1300"/>
            </a:lvl3pPr>
            <a:lvl4pPr marL="0" indent="0">
              <a:buNone/>
              <a:defRPr sz="1300"/>
            </a:lvl4pPr>
            <a:lvl5pPr marL="0" indent="0">
              <a:buNone/>
              <a:defRPr sz="13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 hasCustomPrompt="1"/>
          </p:nvPr>
        </p:nvSpPr>
        <p:spPr>
          <a:xfrm>
            <a:off x="460375" y="1908423"/>
            <a:ext cx="4741862" cy="216024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FFFFE"/>
                </a:solidFill>
              </a:defRPr>
            </a:lvl1pPr>
          </a:lstStyle>
          <a:p>
            <a:pPr lvl="0"/>
            <a:r>
              <a:rPr lang="de-DE" dirty="0"/>
              <a:t>Impressum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0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7669062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/>
              <a:t>                                                                 Schraffierte Fläche durch Bild ersetzen</a:t>
            </a:r>
          </a:p>
        </p:txBody>
      </p:sp>
      <p:sp>
        <p:nvSpPr>
          <p:cNvPr id="6" name="Titel 3"/>
          <p:cNvSpPr>
            <a:spLocks noGrp="1"/>
          </p:cNvSpPr>
          <p:nvPr>
            <p:ph type="title" hasCustomPrompt="1"/>
          </p:nvPr>
        </p:nvSpPr>
        <p:spPr>
          <a:xfrm>
            <a:off x="594172" y="540271"/>
            <a:ext cx="3240000" cy="324000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HEADLINE IN VERSALIEN EINFÜGEN! </a:t>
            </a:r>
            <a:br>
              <a:rPr lang="de-DE" dirty="0"/>
            </a:br>
            <a:br>
              <a:rPr lang="de-DE" dirty="0"/>
            </a:br>
            <a:r>
              <a:rPr lang="de-DE" dirty="0"/>
              <a:t>SEKUNDÄRFARBEN DÜRFEN VERWENDET WERDEN.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POSITION DES QUADRATS DARF VERÄNDERT WERDEN.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490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piteltren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wasserturm Kopie Kopie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9663" r="89898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4043" y="2160451"/>
            <a:ext cx="2842098" cy="3487470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2" y="2160451"/>
            <a:ext cx="10693398" cy="348656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spcCol="0" rtlCol="0" anchor="ctr"/>
          <a:lstStyle/>
          <a:p>
            <a:pPr algn="ctr"/>
            <a:r>
              <a:rPr lang="de-DE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7676" y="3131936"/>
            <a:ext cx="7872426" cy="1044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KAPITELFOLIE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47676" y="2663936"/>
            <a:ext cx="7872426" cy="3608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E"/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9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apiteltren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594172" y="1"/>
            <a:ext cx="10099228" cy="6120890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/>
              <a:t>                                                                 Schraffierte Fläche durch Bild ersetzen</a:t>
            </a:r>
          </a:p>
        </p:txBody>
      </p:sp>
      <p:sp>
        <p:nvSpPr>
          <p:cNvPr id="6" name="Titel 3"/>
          <p:cNvSpPr>
            <a:spLocks noGrp="1"/>
          </p:cNvSpPr>
          <p:nvPr>
            <p:ph type="title" hasCustomPrompt="1"/>
          </p:nvPr>
        </p:nvSpPr>
        <p:spPr>
          <a:xfrm>
            <a:off x="1278248" y="4069023"/>
            <a:ext cx="3240000" cy="3240000"/>
          </a:xfrm>
          <a:solidFill>
            <a:schemeClr val="accent1">
              <a:alpha val="95000"/>
            </a:schemeClr>
          </a:solidFill>
          <a:ln>
            <a:noFill/>
          </a:ln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KAPITELFOLIE TEXT MIT INFO</a:t>
            </a:r>
            <a:br>
              <a:rPr lang="de-DE" dirty="0"/>
            </a:b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3204566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/>
              <a:t>                                                                 Schraffierte Fläche durch Bild ersetzen</a:t>
            </a:r>
          </a:p>
        </p:txBody>
      </p:sp>
      <p:sp>
        <p:nvSpPr>
          <p:cNvPr id="10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4270577"/>
            <a:ext cx="9791700" cy="26779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450156" y="497572"/>
            <a:ext cx="3240000" cy="324000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HEADERFOLIE MIT TEXT </a:t>
            </a:r>
            <a:br>
              <a:rPr lang="de-DE" dirty="0"/>
            </a:br>
            <a:endParaRPr lang="de-DE" dirty="0"/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03893"/>
            <a:ext cx="10693400" cy="5097017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/>
              <a:t>                                                                 Schraffierte Fläche durch Bild ersetzen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594173" y="467569"/>
            <a:ext cx="2916323" cy="518527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HEADLINE EINFÜGEN</a:t>
            </a:r>
            <a:br>
              <a:rPr lang="de-DE" dirty="0"/>
            </a:br>
            <a:br>
              <a:rPr lang="de-DE" dirty="0"/>
            </a:br>
            <a:r>
              <a:rPr lang="de-DE" dirty="0"/>
              <a:t>SEKUNDÄRFARBEN DÜRFEN VERWENDET WERDEN. 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1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7561262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/>
              <a:t>                                                                 Schraffierte Fläche durch Bild ersetzen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3"/>
          <p:cNvSpPr>
            <a:spLocks noGrp="1"/>
          </p:cNvSpPr>
          <p:nvPr>
            <p:ph type="title" hasCustomPrompt="1"/>
          </p:nvPr>
        </p:nvSpPr>
        <p:spPr>
          <a:xfrm>
            <a:off x="594173" y="0"/>
            <a:ext cx="2916323" cy="6912718"/>
          </a:xfrm>
          <a:solidFill>
            <a:schemeClr val="accent1">
              <a:alpha val="95000"/>
            </a:schemeClr>
          </a:solidFill>
        </p:spPr>
        <p:txBody>
          <a:bodyPr lIns="180000" tIns="612000" rIns="180000" bIns="180000">
            <a:noAutofit/>
          </a:bodyPr>
          <a:lstStyle>
            <a:lvl1pPr algn="l">
              <a:defRPr sz="1600" b="0" kern="1200" cap="none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HEADLINE EINFÜGEN</a:t>
            </a:r>
            <a:br>
              <a:rPr lang="de-DE" dirty="0"/>
            </a:br>
            <a:br>
              <a:rPr lang="de-DE" dirty="0"/>
            </a:br>
            <a:r>
              <a:rPr lang="de-DE" dirty="0"/>
              <a:t>SEKUNDÄRFARBEN DÜRFEN VERWENDET WERDEN. 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7561262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/>
              <a:t>                                                                 Schraffierte Fläche durch Bild ersetzen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Inhaltsplatzhalter 7"/>
          <p:cNvSpPr>
            <a:spLocks noGrp="1"/>
          </p:cNvSpPr>
          <p:nvPr>
            <p:ph sz="quarter" idx="14"/>
          </p:nvPr>
        </p:nvSpPr>
        <p:spPr>
          <a:xfrm>
            <a:off x="7542550" y="4464958"/>
            <a:ext cx="2700000" cy="2700000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txBody>
          <a:bodyPr vert="horz" wrap="square" lIns="108000" tIns="108000" rIns="108000" bIns="108000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1828800" indent="0">
              <a:lnSpc>
                <a:spcPct val="110000"/>
              </a:lnSpc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691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platzhalter 17"/>
          <p:cNvSpPr>
            <a:spLocks noGrp="1"/>
          </p:cNvSpPr>
          <p:nvPr>
            <p:ph type="title"/>
          </p:nvPr>
        </p:nvSpPr>
        <p:spPr>
          <a:xfrm>
            <a:off x="450850" y="935038"/>
            <a:ext cx="9791700" cy="9001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idx="1"/>
          </p:nvPr>
        </p:nvSpPr>
        <p:spPr>
          <a:xfrm>
            <a:off x="450851" y="1979613"/>
            <a:ext cx="9793054" cy="477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450156" y="7164958"/>
            <a:ext cx="1152128" cy="1440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F80B8-803C-4AB6-A8AE-01828F490E66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877" y="6732959"/>
            <a:ext cx="2563367" cy="61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455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  <p:sldLayoutId id="2147483658" r:id="rId3"/>
    <p:sldLayoutId id="2147483676" r:id="rId4"/>
    <p:sldLayoutId id="2147483677" r:id="rId5"/>
    <p:sldLayoutId id="2147483672" r:id="rId6"/>
    <p:sldLayoutId id="2147483678" r:id="rId7"/>
    <p:sldLayoutId id="2147483679" r:id="rId8"/>
    <p:sldLayoutId id="2147483671" r:id="rId9"/>
    <p:sldLayoutId id="2147483667" r:id="rId10"/>
    <p:sldLayoutId id="2147483653" r:id="rId11"/>
    <p:sldLayoutId id="2147483651" r:id="rId12"/>
    <p:sldLayoutId id="2147483655" r:id="rId13"/>
    <p:sldLayoutId id="2147483660" r:id="rId14"/>
    <p:sldLayoutId id="2147483661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043056" rtl="0" eaLnBrk="1" latinLnBrk="0" hangingPunct="1">
        <a:spcBef>
          <a:spcPct val="0"/>
        </a:spcBef>
        <a:buNone/>
        <a:defRPr sz="2400" b="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2563" algn="l" defTabSz="1043056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stadtentwaesserung@mannheim.de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"/>
          <a:stretch/>
        </p:blipFill>
        <p:spPr>
          <a:xfrm>
            <a:off x="0" y="1260352"/>
            <a:ext cx="5346000" cy="511256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6760" y="1260351"/>
            <a:ext cx="5356639" cy="5112567"/>
          </a:xfrm>
          <a:prstGeom prst="rect">
            <a:avLst/>
          </a:prstGeom>
        </p:spPr>
      </p:pic>
      <p:sp>
        <p:nvSpPr>
          <p:cNvPr id="15" name="Titel 2"/>
          <p:cNvSpPr>
            <a:spLocks noGrp="1"/>
          </p:cNvSpPr>
          <p:nvPr>
            <p:ph type="title"/>
          </p:nvPr>
        </p:nvSpPr>
        <p:spPr>
          <a:xfrm>
            <a:off x="6930876" y="3960651"/>
            <a:ext cx="3240000" cy="3240000"/>
          </a:xfrm>
        </p:spPr>
        <p:txBody>
          <a:bodyPr/>
          <a:lstStyle/>
          <a:p>
            <a:br>
              <a:rPr lang="de-DE" sz="1800" dirty="0"/>
            </a:br>
            <a:br>
              <a:rPr lang="de-DE" sz="1800" dirty="0"/>
            </a:br>
            <a:r>
              <a:rPr lang="de-DE" sz="1800" dirty="0"/>
              <a:t>EBS MANNHEIM – </a:t>
            </a:r>
            <a:br>
              <a:rPr lang="de-DE" sz="1800" dirty="0"/>
            </a:br>
            <a:br>
              <a:rPr lang="de-DE" sz="1800" dirty="0"/>
            </a:br>
            <a:r>
              <a:rPr lang="de-DE" sz="1800" dirty="0"/>
              <a:t>EIGENBETRIEB</a:t>
            </a:r>
            <a:br>
              <a:rPr lang="de-DE" sz="1800" dirty="0"/>
            </a:br>
            <a:r>
              <a:rPr lang="de-DE" sz="1800" dirty="0"/>
              <a:t>STADTENTWÄSSERUNG</a:t>
            </a:r>
            <a:br>
              <a:rPr lang="de-DE" sz="1800" dirty="0"/>
            </a:br>
            <a:r>
              <a:rPr lang="de-DE" sz="1800" dirty="0"/>
              <a:t>MANNHEIM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980" y="269353"/>
            <a:ext cx="2563367" cy="61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0850" y="935038"/>
            <a:ext cx="9791700" cy="505333"/>
          </a:xfrm>
        </p:spPr>
        <p:txBody>
          <a:bodyPr>
            <a:normAutofit fontScale="90000"/>
          </a:bodyPr>
          <a:lstStyle/>
          <a:p>
            <a:r>
              <a:rPr lang="de-DE" sz="2700" b="1" dirty="0"/>
              <a:t>Aufwandsverteilung</a:t>
            </a:r>
            <a:br>
              <a:rPr lang="de-DE" altLang="de-DE" dirty="0">
                <a:ea typeface="ヒラギノ角ゴ Pro W3" pitchFamily="1" charset="-128"/>
              </a:rPr>
            </a:br>
            <a:endParaRPr lang="de-DE" b="1" cap="none" dirty="0">
              <a:solidFill>
                <a:srgbClr val="0070C0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10</a:t>
            </a:fld>
            <a:endParaRPr lang="de-DE"/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C83F8433-55FD-80EA-5BDE-D809B76731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1990279"/>
              </p:ext>
            </p:extLst>
          </p:nvPr>
        </p:nvGraphicFramePr>
        <p:xfrm>
          <a:off x="0" y="1224348"/>
          <a:ext cx="10693399" cy="5580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245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Abwasserableitung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50850" y="1980431"/>
            <a:ext cx="9791700" cy="4068763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  <a:defRPr/>
            </a:pPr>
            <a:r>
              <a:rPr lang="de-DE" sz="1600" dirty="0"/>
              <a:t>Kanalnetzlänge</a:t>
            </a:r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842 km in der Zuständigkeit des EBS Mannheim</a:t>
            </a:r>
          </a:p>
          <a:p>
            <a:pPr>
              <a:defRPr/>
            </a:pP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Bau der Kanalisation</a:t>
            </a:r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seit 1876</a:t>
            </a:r>
          </a:p>
          <a:p>
            <a:pPr>
              <a:defRPr/>
            </a:pP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Kanalrohr Querschnitt</a:t>
            </a:r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250 bis 5.200 mm</a:t>
            </a:r>
          </a:p>
          <a:p>
            <a:pPr>
              <a:defRPr/>
            </a:pP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Kanalisierte Fläche</a:t>
            </a:r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ca. 7.100 ha</a:t>
            </a:r>
          </a:p>
          <a:p>
            <a:pPr>
              <a:defRPr/>
            </a:pP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Anschlussgrad der Einwohner</a:t>
            </a:r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99,9 %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endParaRPr lang="de-DE" sz="16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7" y="2808523"/>
            <a:ext cx="2978146" cy="4104456"/>
          </a:xfrm>
          <a:prstGeom prst="rect">
            <a:avLst/>
          </a:prstGeom>
          <a:ln w="9525">
            <a:solidFill>
              <a:schemeClr val="bg2">
                <a:lumMod val="50000"/>
                <a:lumOff val="50000"/>
              </a:schemeClr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8769" y="347769"/>
            <a:ext cx="4283782" cy="2962667"/>
          </a:xfrm>
          <a:prstGeom prst="rect">
            <a:avLst/>
          </a:prstGeom>
          <a:ln w="9525">
            <a:solidFill>
              <a:schemeClr val="bg2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6615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Altersverteilung der Kanäle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12</a:t>
            </a:fld>
            <a:endParaRPr lang="de-DE"/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4034242738"/>
              </p:ext>
            </p:extLst>
          </p:nvPr>
        </p:nvGraphicFramePr>
        <p:xfrm>
          <a:off x="1465649" y="1548383"/>
          <a:ext cx="7762102" cy="5174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21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Kanaluntersuchung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13</a:t>
            </a:fld>
            <a:endParaRPr lang="de-DE"/>
          </a:p>
        </p:txBody>
      </p:sp>
      <p:pic>
        <p:nvPicPr>
          <p:cNvPr id="9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/>
          <a:stretch>
            <a:fillRect/>
          </a:stretch>
        </p:blipFill>
        <p:spPr bwMode="auto">
          <a:xfrm>
            <a:off x="7277003" y="4140200"/>
            <a:ext cx="2979738" cy="2470150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8" y="1981200"/>
            <a:ext cx="2463800" cy="2492375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Digital mittels Kamera-Befahrung 		95 %</a:t>
            </a:r>
          </a:p>
          <a:p>
            <a:pPr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(seit 1986)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Analog durch Begehung		  5 %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b="1" dirty="0">
                <a:ea typeface="ヒラギノ角ゴ Pro W3" pitchFamily="1" charset="-128"/>
              </a:rPr>
              <a:t>Untersuchungen insgesamt	                100 </a:t>
            </a:r>
            <a:r>
              <a:rPr lang="de-DE" altLang="de-DE" sz="1600" b="1" dirty="0">
                <a:solidFill>
                  <a:srgbClr val="000000"/>
                </a:solidFill>
                <a:ea typeface="ヒラギノ角ゴ Pro W3" pitchFamily="1" charset="-128"/>
              </a:rPr>
              <a:t>%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endParaRPr lang="de-DE" altLang="de-DE" sz="1600" dirty="0"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427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Verwaltung der Kanalbestandsdaten für das gesamte Stadtgebiet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Vermessungsdaten (Kanalgeometrie und Topografie)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Daten aus der TV-Befahrung – Erfassung des Kanalzustands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Erfassung der Hausanschlüsse (Stutzen)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Sonderbauwerke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Hydraulische Leistungsfähigkeit des Kanalnetzes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Indirekteinleiterdaten</a:t>
            </a:r>
            <a:endParaRPr 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Anlagendaten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Kanaldatenbank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5" name="Grafik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482" y="1979613"/>
            <a:ext cx="2824163" cy="3913188"/>
          </a:xfrm>
          <a:prstGeom prst="rect">
            <a:avLst/>
          </a:prstGeom>
          <a:noFill/>
          <a:ln w="9525">
            <a:solidFill>
              <a:schemeClr val="bg2">
                <a:lumMod val="75000"/>
                <a:lumOff val="2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nhaltsplatzhalter 3"/>
          <p:cNvSpPr txBox="1">
            <a:spLocks/>
          </p:cNvSpPr>
          <p:nvPr/>
        </p:nvSpPr>
        <p:spPr>
          <a:xfrm>
            <a:off x="462856" y="1692399"/>
            <a:ext cx="6781800" cy="449263"/>
          </a:xfrm>
          <a:prstGeom prst="rect">
            <a:avLst/>
          </a:prstGeom>
          <a:ln>
            <a:noFill/>
          </a:ln>
        </p:spPr>
        <p:txBody>
          <a:bodyPr lIns="0" tIns="0" rIns="0" bIns="0" spcCol="360000"/>
          <a:lstStyle>
            <a:lvl1pPr marL="342900" indent="-593725" algn="l" rtl="0" eaLnBrk="0" fontAlgn="base" hangingPunct="0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Font typeface="Monotype Sorts" pitchFamily="1" charset="2"/>
              <a:defRPr sz="1600" baseline="0">
                <a:solidFill>
                  <a:srgbClr val="141313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2pPr>
            <a:lvl3pPr marL="91440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3pPr>
            <a:lvl4pPr marL="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4pPr>
            <a:lvl5pPr marL="1828800" indent="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ヒラギノ角ゴ Pro W3" charset="0"/>
                <a:cs typeface="ヒラギノ角ゴ Pro W3" charset="0"/>
              </a:defRPr>
            </a:lvl5pPr>
            <a:lvl6pPr marL="2737645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6pPr>
            <a:lvl7pPr marL="3235399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7pPr>
            <a:lvl8pPr marL="3733152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8pPr>
            <a:lvl9pPr marL="4230906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9pPr>
          </a:lstStyle>
          <a:p>
            <a:pPr>
              <a:defRPr/>
            </a:pPr>
            <a:endParaRPr lang="de-DE" b="0" kern="0" dirty="0"/>
          </a:p>
        </p:txBody>
      </p:sp>
    </p:spTree>
    <p:extLst>
      <p:ext uri="{BB962C8B-B14F-4D97-AF65-F5344CB8AC3E}">
        <p14:creationId xmlns:p14="http://schemas.microsoft.com/office/powerpoint/2010/main" val="147055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Sanierung und bau von </a:t>
            </a:r>
            <a:r>
              <a:rPr lang="de-DE" b="1" dirty="0">
                <a:highlight>
                  <a:srgbClr val="FFFFFE"/>
                </a:highlight>
              </a:rPr>
              <a:t>Kanälen (2019 – 2023)</a:t>
            </a:r>
            <a:endParaRPr lang="de-DE" b="1" cap="none" dirty="0">
              <a:solidFill>
                <a:srgbClr val="0070C0"/>
              </a:solidFill>
              <a:highlight>
                <a:srgbClr val="FFFFFE"/>
              </a:highlight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4" name="Inhaltsplatzhalter 3"/>
          <p:cNvSpPr txBox="1">
            <a:spLocks/>
          </p:cNvSpPr>
          <p:nvPr/>
        </p:nvSpPr>
        <p:spPr bwMode="auto">
          <a:xfrm>
            <a:off x="378148" y="1728403"/>
            <a:ext cx="9145016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compatLnSpc="1">
            <a:prstTxWarp prst="textNoShape">
              <a:avLst/>
            </a:prstTxWarp>
          </a:bodyPr>
          <a:lstStyle>
            <a:lvl1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de-DE" altLang="de-DE" sz="1600" dirty="0">
                <a:ea typeface="ヒラギノ角ゴ Pro W3" pitchFamily="1" charset="-128"/>
              </a:rPr>
              <a:t>Gesamtlänge der 		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altLang="de-DE" sz="1600" dirty="0">
                <a:ea typeface="ヒラギノ角ゴ Pro W3" pitchFamily="1" charset="-128"/>
              </a:rPr>
              <a:t>	</a:t>
            </a:r>
            <a:r>
              <a:rPr lang="de-DE" altLang="de-DE" sz="1600" dirty="0">
                <a:highlight>
                  <a:srgbClr val="FFFFFE"/>
                </a:highlight>
                <a:ea typeface="ヒラギノ角ゴ Pro W3" pitchFamily="1" charset="-128"/>
              </a:rPr>
              <a:t>durchschnittlich reparierten Kanäle pro Jahr: 	ca. 2,6 km   			durchschnittlich sanierten Kanäle pro Jahr:    	ca. 2,7 km	 		durchschnittlich erneuerten Kanäle pro Jahr:	ca. 1,0 km	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00" y="3436553"/>
            <a:ext cx="2463800" cy="2451100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05" y="3436381"/>
            <a:ext cx="2460625" cy="2451100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 descr="C:\Users\weidnerr\AppData\Local\Microsoft\Windows\Temporary Internet Files\Content.Outlook\BJFB6F3A\Kanalneubau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032" y="3436553"/>
            <a:ext cx="2463800" cy="2451100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387769" y="6161331"/>
            <a:ext cx="9692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Beim DWA-Leistungsnachweis belegt der EBS regelmäßig den ersten Platz unter den 841 Kläranlagen in Baden-Württemberg und weist seit Jahren den geringsten Fremdwasseranteil auf.</a:t>
            </a:r>
          </a:p>
        </p:txBody>
      </p:sp>
    </p:spTree>
    <p:extLst>
      <p:ext uri="{BB962C8B-B14F-4D97-AF65-F5344CB8AC3E}">
        <p14:creationId xmlns:p14="http://schemas.microsoft.com/office/powerpoint/2010/main" val="126993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991EE26-7633-7E02-B422-EBAC1C226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0575" y="2312657"/>
            <a:ext cx="6011975" cy="4186879"/>
          </a:xfrm>
          <a:prstGeom prst="rect">
            <a:avLst/>
          </a:prstGeom>
        </p:spPr>
      </p:pic>
      <p:sp>
        <p:nvSpPr>
          <p:cNvPr id="7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altLang="de-DE" sz="1600" dirty="0">
                <a:ea typeface="ヒラギノ角ゴ Pro W3" pitchFamily="1" charset="-128"/>
              </a:rPr>
              <a:t>Inbetriebnahme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625475" algn="l"/>
              </a:tabLst>
            </a:pPr>
            <a:r>
              <a:rPr lang="de-DE" altLang="de-DE" sz="1600" dirty="0">
                <a:ea typeface="ヒラギノ角ゴ Pro W3" pitchFamily="1" charset="-128"/>
              </a:rPr>
              <a:t>1973	Klärwerk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625475" algn="l"/>
              </a:tabLst>
            </a:pPr>
            <a:r>
              <a:rPr lang="de-DE" altLang="de-DE" sz="1600" dirty="0">
                <a:ea typeface="ヒラギノ角ゴ Pro W3" pitchFamily="1" charset="-128"/>
              </a:rPr>
              <a:t>1986	Filtration</a:t>
            </a:r>
          </a:p>
          <a:p>
            <a:pPr defTabSz="625475">
              <a:spcBef>
                <a:spcPts val="300"/>
              </a:spcBef>
              <a:spcAft>
                <a:spcPts val="300"/>
              </a:spcAft>
            </a:pPr>
            <a:r>
              <a:rPr lang="de-DE" altLang="de-DE" sz="1600" dirty="0">
                <a:ea typeface="ヒラギノ角ゴ Pro W3" pitchFamily="1" charset="-128"/>
              </a:rPr>
              <a:t>1999	Neue Biologie</a:t>
            </a:r>
          </a:p>
          <a:p>
            <a:pPr defTabSz="625475">
              <a:spcBef>
                <a:spcPts val="300"/>
              </a:spcBef>
              <a:spcAft>
                <a:spcPts val="300"/>
              </a:spcAft>
            </a:pPr>
            <a:r>
              <a:rPr lang="de-DE" altLang="de-DE" sz="1600" dirty="0">
                <a:ea typeface="ヒラギノ角ゴ Pro W3" pitchFamily="1" charset="-128"/>
              </a:rPr>
              <a:t>2016	Vierte Reinigungsstufe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625475" algn="l"/>
              </a:tabLst>
            </a:pPr>
            <a:r>
              <a:rPr lang="de-DE" altLang="de-DE" sz="1600" dirty="0">
                <a:ea typeface="ヒラギノ角ゴ Pro W3" pitchFamily="1" charset="-128"/>
              </a:rPr>
              <a:t>2022	Wärmespeicher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625475" algn="l"/>
              </a:tabLst>
            </a:pPr>
            <a:r>
              <a:rPr lang="de-DE" altLang="de-DE" sz="1600" dirty="0">
                <a:ea typeface="ヒラギノ角ゴ Pro W3" pitchFamily="1" charset="-128"/>
              </a:rPr>
              <a:t>2025	PV-Freiflächenanlage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solidFill>
                <a:srgbClr val="000000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solidFill>
                <a:srgbClr val="000000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Zufluss bei Trockenwetter </a:t>
            </a: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pro 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Tag 76</a:t>
            </a:r>
            <a:r>
              <a:rPr lang="de-DE" altLang="de-DE" sz="1600" dirty="0">
                <a:ea typeface="ヒラギノ角ゴ Pro W3" pitchFamily="1" charset="-128"/>
              </a:rPr>
              <a:t>.720 m³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solidFill>
                <a:schemeClr val="bg2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solidFill>
                <a:schemeClr val="bg2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725.000 Einwohnerwerte (Ausbaugröße), </a:t>
            </a: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davon ca. 50% aus der Industrie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Abwasserbehandlung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9379148" y="1800411"/>
            <a:ext cx="720080" cy="252028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556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r>
              <a:rPr lang="de-DE" sz="1600" dirty="0"/>
              <a:t>Beim DWA-Leistungsnachweis belegt der EBS regelmäßig den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r>
              <a:rPr lang="de-DE" sz="1600" dirty="0"/>
              <a:t>ersten Platz unter den 841 Kläranlagen in Baden-Württemberg.</a:t>
            </a: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>
              <a:ea typeface="ヒラギノ角ゴ Pro W3" pitchFamily="1" charset="-128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Umweltleistung </a:t>
            </a:r>
            <a:r>
              <a:rPr lang="de-DE" sz="1600" b="1" dirty="0">
                <a:solidFill>
                  <a:schemeClr val="bg1">
                    <a:lumMod val="10000"/>
                  </a:schemeClr>
                </a:solidFill>
              </a:rPr>
              <a:t>(Stand 2025) </a:t>
            </a:r>
            <a:endParaRPr lang="de-DE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17</a:t>
            </a:fld>
            <a:endParaRPr lang="de-DE"/>
          </a:p>
        </p:txBody>
      </p:sp>
      <p:pic>
        <p:nvPicPr>
          <p:cNvPr id="5" name="Picture 152" descr="PhotoDelux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783" y="2015142"/>
            <a:ext cx="3298487" cy="4357777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498426"/>
              </p:ext>
            </p:extLst>
          </p:nvPr>
        </p:nvGraphicFramePr>
        <p:xfrm>
          <a:off x="450156" y="2015142"/>
          <a:ext cx="5198058" cy="36235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98958">
                  <a:extLst>
                    <a:ext uri="{9D8B030D-6E8A-4147-A177-3AD203B41FA5}">
                      <a16:colId xmlns:a16="http://schemas.microsoft.com/office/drawing/2014/main" val="1579692682"/>
                    </a:ext>
                  </a:extLst>
                </a:gridCol>
                <a:gridCol w="666500">
                  <a:extLst>
                    <a:ext uri="{9D8B030D-6E8A-4147-A177-3AD203B41FA5}">
                      <a16:colId xmlns:a16="http://schemas.microsoft.com/office/drawing/2014/main" val="3583455963"/>
                    </a:ext>
                  </a:extLst>
                </a:gridCol>
                <a:gridCol w="899775">
                  <a:extLst>
                    <a:ext uri="{9D8B030D-6E8A-4147-A177-3AD203B41FA5}">
                      <a16:colId xmlns:a16="http://schemas.microsoft.com/office/drawing/2014/main" val="1505241571"/>
                    </a:ext>
                  </a:extLst>
                </a:gridCol>
                <a:gridCol w="833125">
                  <a:extLst>
                    <a:ext uri="{9D8B030D-6E8A-4147-A177-3AD203B41FA5}">
                      <a16:colId xmlns:a16="http://schemas.microsoft.com/office/drawing/2014/main" val="41490059"/>
                    </a:ext>
                  </a:extLst>
                </a:gridCol>
                <a:gridCol w="1199700">
                  <a:extLst>
                    <a:ext uri="{9D8B030D-6E8A-4147-A177-3AD203B41FA5}">
                      <a16:colId xmlns:a16="http://schemas.microsoft.com/office/drawing/2014/main" val="2809812765"/>
                    </a:ext>
                  </a:extLst>
                </a:gridCol>
              </a:tblGrid>
              <a:tr h="536029">
                <a:tc>
                  <a:txBody>
                    <a:bodyPr/>
                    <a:lstStyle/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</a:rPr>
                        <a:t>Zulauf</a:t>
                      </a:r>
                    </a:p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</a:rPr>
                        <a:t>mg/l</a:t>
                      </a:r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</a:rPr>
                        <a:t>Ablauf</a:t>
                      </a:r>
                    </a:p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</a:rPr>
                        <a:t>mg/l</a:t>
                      </a:r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</a:rPr>
                        <a:t>Abbaugrad</a:t>
                      </a:r>
                    </a:p>
                    <a:p>
                      <a:pPr algn="ctr"/>
                      <a:r>
                        <a:rPr lang="de-DE" sz="15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703287"/>
                  </a:ext>
                </a:extLst>
              </a:tr>
              <a:tr h="761725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500" b="0" dirty="0">
                          <a:solidFill>
                            <a:schemeClr val="bg2"/>
                          </a:solidFill>
                        </a:rPr>
                        <a:t>Chemischer Sauerstoffbedarf</a:t>
                      </a:r>
                    </a:p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CSB</a:t>
                      </a:r>
                    </a:p>
                    <a:p>
                      <a:pPr algn="ctr"/>
                      <a:endParaRPr lang="de-DE" sz="1500" b="0" dirty="0"/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895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97,5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3187255"/>
                  </a:ext>
                </a:extLst>
              </a:tr>
              <a:tr h="987421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500" b="0" dirty="0">
                          <a:solidFill>
                            <a:schemeClr val="bg2"/>
                          </a:solidFill>
                        </a:rPr>
                        <a:t>Gesamter Organischer Kohlenstoff</a:t>
                      </a:r>
                    </a:p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TOC</a:t>
                      </a:r>
                      <a:endParaRPr lang="de-DE" sz="1500" b="0" dirty="0"/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302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5,57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98,2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8510594"/>
                  </a:ext>
                </a:extLst>
              </a:tr>
              <a:tr h="761725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500" b="0" dirty="0">
                          <a:solidFill>
                            <a:schemeClr val="bg2"/>
                          </a:solidFill>
                        </a:rPr>
                        <a:t>Gesamt-stickstoff</a:t>
                      </a:r>
                    </a:p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de-DE" sz="15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ges</a:t>
                      </a:r>
                      <a:endParaRPr kumimoji="0" lang="de-DE" sz="15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algn="ctr"/>
                      <a:endParaRPr lang="de-DE" sz="1500" b="0" dirty="0"/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75,8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4,6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93,7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723192"/>
                  </a:ext>
                </a:extLst>
              </a:tr>
              <a:tr h="536029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500" b="0" dirty="0">
                          <a:solidFill>
                            <a:schemeClr val="bg2"/>
                          </a:solidFill>
                        </a:rPr>
                        <a:t>Phosphor</a:t>
                      </a:r>
                    </a:p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de-DE" sz="15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ges</a:t>
                      </a:r>
                      <a:endParaRPr kumimoji="0" lang="de-DE" sz="15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algn="ctr"/>
                      <a:endParaRPr lang="de-DE" sz="1500" b="0" dirty="0"/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12,11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0,09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99,3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338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72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Diagramm, Schrift enthält.&#10;&#10;KI-generierte Inhalte können fehlerhaft sein.">
            <a:extLst>
              <a:ext uri="{FF2B5EF4-FFF2-40B4-BE49-F238E27FC236}">
                <a16:creationId xmlns:a16="http://schemas.microsoft.com/office/drawing/2014/main" id="{F4C81A0E-11FA-C9D2-B0F3-CBB3E882C1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9" b="6160"/>
          <a:stretch/>
        </p:blipFill>
        <p:spPr>
          <a:xfrm>
            <a:off x="694733" y="2030413"/>
            <a:ext cx="9303934" cy="466749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Stoffbilanz </a:t>
            </a:r>
            <a:r>
              <a:rPr lang="de-DE" sz="1600" b="1" dirty="0">
                <a:solidFill>
                  <a:schemeClr val="bg1">
                    <a:lumMod val="10000"/>
                  </a:schemeClr>
                </a:solidFill>
              </a:rPr>
              <a:t>(Stand 2025)</a:t>
            </a:r>
            <a:r>
              <a:rPr lang="de-DE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7" name="Textplatzhalter 2"/>
          <p:cNvSpPr txBox="1">
            <a:spLocks/>
          </p:cNvSpPr>
          <p:nvPr/>
        </p:nvSpPr>
        <p:spPr bwMode="auto">
          <a:xfrm>
            <a:off x="357943" y="1419907"/>
            <a:ext cx="9767888" cy="56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593725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Font typeface="Monotype Sorts" pitchFamily="1" charset="2"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2950" indent="-993775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 typeface="Monotype Sorts" pitchFamily="1" charset="2"/>
              <a:buChar char="n"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2pPr>
            <a:lvl3pPr marL="1143000" indent="-1393825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 typeface="Monotype Sorts" pitchFamily="1" charset="2"/>
              <a:buChar char="n"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3pPr>
            <a:lvl4pPr marL="1600200" indent="-1851025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Char char="–"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4pPr>
            <a:lvl5pPr marL="2238375" indent="-2476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  <a:ea typeface="ヒラギノ角ゴ Pro W3" charset="0"/>
                <a:cs typeface="ヒラギノ角ゴ Pro W3" charset="0"/>
              </a:defRPr>
            </a:lvl5pPr>
            <a:lvl6pPr marL="2737645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6pPr>
            <a:lvl7pPr marL="3235399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7pPr>
            <a:lvl8pPr marL="3733152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8pPr>
            <a:lvl9pPr marL="4230906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9pPr>
          </a:lstStyle>
          <a:p>
            <a:pPr>
              <a:defRPr/>
            </a:pPr>
            <a:endParaRPr lang="de-DE" altLang="de-DE" kern="0" dirty="0">
              <a:ea typeface="ヒラギノ角ゴ Pro W3" pitchFamily="1" charset="-128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357943" y="1615169"/>
            <a:ext cx="95059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1pPr>
            <a:lvl2pPr marL="742950" indent="-285750"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2pPr>
            <a:lvl3pPr marL="11430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3pPr>
            <a:lvl4pPr marL="16002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4pPr>
            <a:lvl5pPr marL="20574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0" dirty="0"/>
              <a:t>Zulauf</a:t>
            </a:r>
            <a:r>
              <a:rPr lang="de-DE" altLang="de-DE" sz="1400" b="0" dirty="0"/>
              <a:t>: ca. </a:t>
            </a:r>
            <a:r>
              <a:rPr lang="de-DE" altLang="de-DE" sz="1600" b="0" dirty="0"/>
              <a:t>28,00 Mio. m</a:t>
            </a:r>
            <a:r>
              <a:rPr lang="de-DE" altLang="de-DE" sz="1600" b="0" baseline="30000" dirty="0"/>
              <a:t>3</a:t>
            </a:r>
            <a:r>
              <a:rPr lang="de-DE" altLang="de-DE" sz="1600" b="0" dirty="0"/>
              <a:t> Abwasserzufluss pro Jahr (76.720 m³ Abwasserzufluss pro Tag)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5516305-F2E8-89DE-6211-4ECC3402306E}"/>
              </a:ext>
            </a:extLst>
          </p:cNvPr>
          <p:cNvSpPr txBox="1"/>
          <p:nvPr/>
        </p:nvSpPr>
        <p:spPr>
          <a:xfrm>
            <a:off x="1206240" y="6696955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Nm³: Normkubikmeter</a:t>
            </a:r>
          </a:p>
          <a:p>
            <a:r>
              <a:rPr lang="de-DE" sz="1000" dirty="0" err="1"/>
              <a:t>tTR</a:t>
            </a:r>
            <a:r>
              <a:rPr lang="de-DE" sz="1000" dirty="0"/>
              <a:t>: Tonnen Trockenrückstand</a:t>
            </a:r>
          </a:p>
        </p:txBody>
      </p:sp>
    </p:spTree>
    <p:extLst>
      <p:ext uri="{BB962C8B-B14F-4D97-AF65-F5344CB8AC3E}">
        <p14:creationId xmlns:p14="http://schemas.microsoft.com/office/powerpoint/2010/main" val="246172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Pulveraktivkohle Anlage, </a:t>
            </a:r>
            <a:endParaRPr lang="de-DE" sz="160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5198" y="1979613"/>
            <a:ext cx="6497043" cy="4274372"/>
          </a:xfrm>
          <a:prstGeom prst="rect">
            <a:avLst/>
          </a:prstGeom>
          <a:ln w="9525">
            <a:solidFill>
              <a:schemeClr val="bg2">
                <a:lumMod val="50000"/>
                <a:lumOff val="50000"/>
              </a:schemeClr>
            </a:solidFill>
          </a:ln>
        </p:spPr>
      </p:pic>
      <p:sp>
        <p:nvSpPr>
          <p:cNvPr id="7" name="Inhaltsplatzhalter 3"/>
          <p:cNvSpPr txBox="1">
            <a:spLocks/>
          </p:cNvSpPr>
          <p:nvPr/>
        </p:nvSpPr>
        <p:spPr bwMode="auto">
          <a:xfrm>
            <a:off x="351836" y="1260351"/>
            <a:ext cx="9900405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compatLnSpc="1">
            <a:prstTxWarp prst="textNoShape">
              <a:avLst/>
            </a:prstTxWarp>
          </a:bodyPr>
          <a:lstStyle>
            <a:lvl1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dirty="0"/>
              <a:t>die in Mannheim erstmals großtechnisch realisiert wurde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solidFill>
                <a:schemeClr val="bg2"/>
              </a:solidFill>
              <a:ea typeface="ヒラギノ角ゴ Pro W3" pitchFamily="1" charset="-128"/>
            </a:endParaRPr>
          </a:p>
        </p:txBody>
      </p:sp>
      <p:sp>
        <p:nvSpPr>
          <p:cNvPr id="8" name="Inhaltsplatzhalter 3"/>
          <p:cNvSpPr txBox="1">
            <a:spLocks/>
          </p:cNvSpPr>
          <p:nvPr/>
        </p:nvSpPr>
        <p:spPr>
          <a:xfrm>
            <a:off x="450156" y="1979613"/>
            <a:ext cx="3204356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Spurenstoffe werden mit Pulver-</a:t>
            </a:r>
            <a:r>
              <a:rPr lang="de-DE" sz="1600" dirty="0" err="1"/>
              <a:t>aktivkohle</a:t>
            </a:r>
            <a:r>
              <a:rPr lang="de-DE" sz="1600" dirty="0"/>
              <a:t> aus dem Abwasser entfernt.</a:t>
            </a:r>
          </a:p>
          <a:p>
            <a:r>
              <a:rPr lang="de-DE" sz="1600" dirty="0"/>
              <a:t>Spurenstoffe sind Reststoffe von Arzneimitteln, Röntgenkontrast-mitteln sowie Industriechemikalien, Haushaltschemikalien, Duftstoffe etc.</a:t>
            </a:r>
          </a:p>
          <a:p>
            <a:endParaRPr lang="de-DE" altLang="de-DE" sz="1600" dirty="0">
              <a:solidFill>
                <a:schemeClr val="bg2"/>
              </a:solidFill>
              <a:ea typeface="ヒラギノ角ゴ Pro W3" pitchFamily="1" charset="-128"/>
            </a:endParaRPr>
          </a:p>
          <a:p>
            <a:r>
              <a:rPr lang="de-DE" sz="1600" dirty="0"/>
              <a:t>5 Beckenstraßen </a:t>
            </a:r>
          </a:p>
          <a:p>
            <a:r>
              <a:rPr lang="de-DE" sz="1600" dirty="0"/>
              <a:t>Durchfluss max. 2.200 l/s, </a:t>
            </a:r>
            <a:br>
              <a:rPr lang="de-DE" sz="1600" dirty="0"/>
            </a:br>
            <a:r>
              <a:rPr lang="de-DE" sz="1600" dirty="0"/>
              <a:t>ca. 90 % der jährlichen Abwassermenge</a:t>
            </a:r>
          </a:p>
          <a:p>
            <a:pPr marL="177800"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de-DE" alt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73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inhalt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3528392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Wer sind wir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Daten und Fakten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Standorte und Personal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Organisation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Personalverteilung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Gebühren und Aufwendungen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Aufwandsverteilung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Abwasserableitung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Altersverteilung der Kanäle</a:t>
            </a:r>
          </a:p>
        </p:txBody>
      </p:sp>
      <p:sp>
        <p:nvSpPr>
          <p:cNvPr id="8" name="Inhaltsplatzhalter 3"/>
          <p:cNvSpPr txBox="1">
            <a:spLocks/>
          </p:cNvSpPr>
          <p:nvPr/>
        </p:nvSpPr>
        <p:spPr bwMode="auto">
          <a:xfrm>
            <a:off x="5648023" y="1979612"/>
            <a:ext cx="4100512" cy="4609331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spcCol="360000"/>
          <a:lstStyle>
            <a:lvl1pPr marL="342900" indent="-593725" algn="l" rtl="0" eaLnBrk="0" fontAlgn="base" hangingPunct="0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Font typeface="Monotype Sorts" pitchFamily="1" charset="2"/>
              <a:defRPr sz="1600" baseline="0">
                <a:solidFill>
                  <a:srgbClr val="141313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2pPr>
            <a:lvl3pPr marL="91440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3pPr>
            <a:lvl4pPr marL="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4pPr>
            <a:lvl5pPr marL="1828800" indent="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ヒラギノ角ゴ Pro W3" charset="0"/>
                <a:cs typeface="ヒラギノ角ゴ Pro W3" charset="0"/>
              </a:defRPr>
            </a:lvl5pPr>
            <a:lvl6pPr marL="2737645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6pPr>
            <a:lvl7pPr marL="3235399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7pPr>
            <a:lvl8pPr marL="3733152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8pPr>
            <a:lvl9pPr marL="4230906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9pPr>
          </a:lstStyle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b="0" dirty="0">
                <a:ea typeface="ヒラギノ角ゴ Pro W3" pitchFamily="1" charset="-128"/>
              </a:rPr>
              <a:t>Kanaluntersuchung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b="0" dirty="0">
                <a:ea typeface="ヒラギノ角ゴ Pro W3" pitchFamily="1" charset="-128"/>
              </a:rPr>
              <a:t>Kanaldatenbank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b="0" dirty="0">
                <a:ea typeface="ヒラギノ角ゴ Pro W3" pitchFamily="1" charset="-128"/>
              </a:rPr>
              <a:t>Sanierung und Bau von Kanälen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b="0" dirty="0">
                <a:ea typeface="ヒラギノ角ゴ Pro W3" pitchFamily="1" charset="-128"/>
              </a:rPr>
              <a:t>Abwasserbehandlung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b="0" dirty="0">
                <a:ea typeface="ヒラギノ角ゴ Pro W3" pitchFamily="1" charset="-128"/>
              </a:rPr>
              <a:t>Umweltleistung 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b="0" dirty="0">
                <a:ea typeface="ヒラギノ角ゴ Pro W3" pitchFamily="1" charset="-128"/>
              </a:rPr>
              <a:t>Stoffbilanz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b="0" dirty="0">
                <a:ea typeface="ヒラギノ角ゴ Pro W3" pitchFamily="1" charset="-128"/>
              </a:rPr>
              <a:t>Pulveraktivkohle-Anlage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b="0" dirty="0">
                <a:ea typeface="ヒラギノ角ゴ Pro W3" pitchFamily="1" charset="-128"/>
              </a:rPr>
              <a:t>Umwelt- und Gewässerschutz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b="0" dirty="0">
                <a:ea typeface="ヒラギノ角ゴ Pro W3" pitchFamily="1" charset="-128"/>
              </a:rPr>
              <a:t>Erneuerbare Energien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endParaRPr lang="de-DE" altLang="de-DE" b="0" dirty="0">
              <a:ea typeface="ヒラギノ角ゴ Pro W3" pitchFamily="1" charset="-128"/>
            </a:endParaRPr>
          </a:p>
          <a:p>
            <a:pPr marL="442912" indent="0">
              <a:spcBef>
                <a:spcPts val="1000"/>
              </a:spcBef>
              <a:spcAft>
                <a:spcPts val="1000"/>
              </a:spcAft>
              <a:defRPr/>
            </a:pPr>
            <a:endParaRPr lang="de-DE" altLang="de-DE" b="0" kern="0" dirty="0"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564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UMWELT- und GEWÄSSERSCHUTZ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Entfernung von Mikroplastik</a:t>
            </a: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Die Reinigungsstufen im Klärwerk sorgen mit abschließender Filtration dafür, dass Mikroplastikteilchen nahezu vollständig aus dem Abwasserstrom entfernt werden</a:t>
            </a:r>
          </a:p>
          <a:p>
            <a:pPr marL="635000" lvl="1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Ressourcenschonender Umgang mit Wasser</a:t>
            </a:r>
          </a:p>
          <a:p>
            <a:pPr marL="445475" indent="9525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Einsatz von Hochdruckspülfahrzeugen mit Wasserrückgewinnung </a:t>
            </a: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Klärwerk deckt Wasserbedarf hauptsächlich durch gereinigtes Abwasser</a:t>
            </a:r>
          </a:p>
          <a:p>
            <a:pPr marL="177800"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de-DE" alt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Beseitigung von Mikroschadstoffen mit Aktivkohle</a:t>
            </a: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Großtechnische Anlage eliminiert Spurenstoffe um mehr als 80 %</a:t>
            </a:r>
          </a:p>
          <a:p>
            <a:pPr marL="863600" indent="-6858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</a:pPr>
            <a:endParaRPr 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Lebensräume für Tier- und Pflanzenarten werden im Klärwerk geschaffen</a:t>
            </a: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Auf dem Betriebsgelände des Klärwerks wurden zahlreicher Bäume, Sträucher, Streuobst- und </a:t>
            </a:r>
            <a:r>
              <a:rPr lang="de-DE" sz="16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Wildkäuterwiesen</a:t>
            </a:r>
            <a:r>
              <a:rPr 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gepflanzt sowie mehrere Teiche angelegt </a:t>
            </a: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Grasflächen werden von Schafherde beweidet</a:t>
            </a:r>
          </a:p>
        </p:txBody>
      </p:sp>
    </p:spTree>
    <p:extLst>
      <p:ext uri="{BB962C8B-B14F-4D97-AF65-F5344CB8AC3E}">
        <p14:creationId xmlns:p14="http://schemas.microsoft.com/office/powerpoint/2010/main" val="78067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draußen, Solarenergie, Solarpanel, Dish-Solaranlage enthält.&#10;&#10;KI-generierte Inhalte können fehlerhaft sein.">
            <a:extLst>
              <a:ext uri="{FF2B5EF4-FFF2-40B4-BE49-F238E27FC236}">
                <a16:creationId xmlns:a16="http://schemas.microsoft.com/office/drawing/2014/main" id="{2E92DFAE-8F9E-60BA-2A5D-311A22212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11"/>
          <a:stretch/>
        </p:blipFill>
        <p:spPr>
          <a:xfrm>
            <a:off x="6894872" y="4363507"/>
            <a:ext cx="3260067" cy="202858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ERNEUERBARE ENERGIEN UND RESSOURCENSCHONUNG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4140000" cy="4968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Die für den Betrieb des Klärwerks benötigte Energie kann zu ca. 70 % aus selbsterzeugter Wärme und Strom sichergestellt werden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Den größten Teil stellt das in den Faultürmen aus Klärschlamm </a:t>
            </a:r>
            <a:b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gewonnene </a:t>
            </a:r>
            <a:r>
              <a:rPr lang="de-DE" altLang="de-DE" sz="16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Klärgas</a:t>
            </a:r>
            <a:endParaRPr lang="de-DE" alt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Das erzeugte </a:t>
            </a:r>
            <a:r>
              <a:rPr lang="de-DE" altLang="de-DE" sz="16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Klärgas</a:t>
            </a: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wird in  Blockheizkraftwerken und über eine Heizkesselanlage in Wärme und Strom umgewandelt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Zusätzliche Stromerzeugung über zwei Photovoltaik-Anlagen und Wasserrad </a:t>
            </a:r>
          </a:p>
        </p:txBody>
      </p:sp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692" y="1979613"/>
            <a:ext cx="3240360" cy="203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878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872" y="4379561"/>
            <a:ext cx="3240000" cy="2160000"/>
          </a:xfrm>
          <a:prstGeom prst="rect">
            <a:avLst/>
          </a:prstGeom>
        </p:spPr>
      </p:pic>
      <p:pic>
        <p:nvPicPr>
          <p:cNvPr id="9" name="Grafik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480" y="1979613"/>
            <a:ext cx="3240000" cy="204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ERNEUERBARE ENERGIEN UND RESSOURCENSCHONUNG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4140000" cy="4968875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Durch das Zuführen von Co-Substraten </a:t>
            </a:r>
            <a:b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in die Faultürme kann weiteres </a:t>
            </a:r>
            <a:r>
              <a:rPr lang="de-DE" altLang="de-DE" sz="1700" dirty="0" err="1">
                <a:ea typeface="Calibri" panose="020F0502020204030204" pitchFamily="34" charset="0"/>
                <a:cs typeface="Calibri" panose="020F0502020204030204" pitchFamily="34" charset="0"/>
              </a:rPr>
              <a:t>Klärgas</a:t>
            </a: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 produziert werden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Ein 5.000 m³ großer Wärmespeicher ermöglicht einen stabilen Anlagenbetrieb, </a:t>
            </a:r>
            <a:b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da die gespeicherte Wärme bedarfs-</a:t>
            </a:r>
            <a:b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gerecht zur Verfügung gestellt werden kann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Eine Power-</a:t>
            </a:r>
            <a:r>
              <a:rPr lang="de-DE" altLang="de-DE" sz="1700" dirty="0" err="1"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de-DE" altLang="de-DE" sz="1700" dirty="0" err="1">
                <a:ea typeface="Calibri" panose="020F0502020204030204" pitchFamily="34" charset="0"/>
                <a:cs typeface="Calibri" panose="020F0502020204030204" pitchFamily="34" charset="0"/>
              </a:rPr>
              <a:t>Heat</a:t>
            </a: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-Anlage unterstützt </a:t>
            </a:r>
            <a:b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bei der Zusammenstellung des </a:t>
            </a:r>
            <a:r>
              <a:rPr lang="de-DE" altLang="de-DE" sz="1700" dirty="0" err="1">
                <a:ea typeface="Calibri" panose="020F0502020204030204" pitchFamily="34" charset="0"/>
                <a:cs typeface="Calibri" panose="020F0502020204030204" pitchFamily="34" charset="0"/>
              </a:rPr>
              <a:t>Energiemixes</a:t>
            </a: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, da sie vorrübergehende Stromüberschüsse in Wärme speichert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de-DE" altLang="de-DE" sz="1700" dirty="0">
                <a:ea typeface="Calibri" panose="020F0502020204030204" pitchFamily="34" charset="0"/>
                <a:cs typeface="Calibri" panose="020F0502020204030204" pitchFamily="34" charset="0"/>
              </a:rPr>
              <a:t>Nutzung von Abwasserwärme aus der Kanalisation durch den Einsatz von Wärmetauschern und Wärmepumpen</a:t>
            </a:r>
            <a:endParaRPr lang="de-DE" altLang="de-DE" sz="16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42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58501" y="1908423"/>
            <a:ext cx="7872426" cy="1044587"/>
          </a:xfrm>
        </p:spPr>
        <p:txBody>
          <a:bodyPr/>
          <a:lstStyle/>
          <a:p>
            <a:r>
              <a:rPr lang="de-DE" dirty="0"/>
              <a:t>Vielen dank für ihre Aufmerksamkeit.</a:t>
            </a:r>
          </a:p>
        </p:txBody>
      </p:sp>
      <p:sp>
        <p:nvSpPr>
          <p:cNvPr id="4" name="Inhaltsplatzhalter 3"/>
          <p:cNvSpPr txBox="1">
            <a:spLocks/>
          </p:cNvSpPr>
          <p:nvPr/>
        </p:nvSpPr>
        <p:spPr>
          <a:xfrm>
            <a:off x="460375" y="3780631"/>
            <a:ext cx="4741862" cy="2052228"/>
          </a:xfrm>
          <a:prstGeom prst="rect">
            <a:avLst/>
          </a:prstGeom>
        </p:spPr>
        <p:txBody>
          <a:bodyPr/>
          <a:lstStyle>
            <a:lvl1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kern="0" dirty="0">
                <a:solidFill>
                  <a:schemeClr val="tx2"/>
                </a:solidFill>
              </a:rPr>
              <a:t>Stadtentwässerung Mannheim</a:t>
            </a:r>
          </a:p>
          <a:p>
            <a:pPr>
              <a:defRPr/>
            </a:pPr>
            <a:r>
              <a:rPr lang="de-DE" kern="0" dirty="0">
                <a:solidFill>
                  <a:schemeClr val="tx2"/>
                </a:solidFill>
              </a:rPr>
              <a:t>Käfertaler Straße 265</a:t>
            </a:r>
          </a:p>
          <a:p>
            <a:pPr>
              <a:defRPr/>
            </a:pPr>
            <a:r>
              <a:rPr lang="de-DE" kern="0" dirty="0">
                <a:solidFill>
                  <a:schemeClr val="tx2"/>
                </a:solidFill>
              </a:rPr>
              <a:t>68167 Mannheim</a:t>
            </a:r>
          </a:p>
          <a:p>
            <a:pPr>
              <a:defRPr/>
            </a:pPr>
            <a:r>
              <a:rPr lang="de-DE" kern="0" dirty="0">
                <a:solidFill>
                  <a:schemeClr val="tx2"/>
                </a:solidFill>
              </a:rPr>
              <a:t>Tel.: 0621 293-5210</a:t>
            </a:r>
          </a:p>
          <a:p>
            <a:pPr>
              <a:defRPr/>
            </a:pPr>
            <a:r>
              <a:rPr lang="de-DE" kern="0" dirty="0">
                <a:solidFill>
                  <a:schemeClr val="tx2"/>
                </a:solidFill>
              </a:rPr>
              <a:t>Fax: 0621 293-5211</a:t>
            </a:r>
          </a:p>
          <a:p>
            <a:pPr>
              <a:defRPr/>
            </a:pPr>
            <a:r>
              <a:rPr lang="de-DE" kern="0" dirty="0">
                <a:solidFill>
                  <a:schemeClr val="tx2"/>
                </a:solidFill>
              </a:rPr>
              <a:t>Mail: </a:t>
            </a:r>
            <a:r>
              <a:rPr lang="de-DE" kern="0" dirty="0">
                <a:solidFill>
                  <a:schemeClr val="tx2"/>
                </a:solidFill>
                <a:hlinkClick r:id="rId2"/>
              </a:rPr>
              <a:t>stadtentwaesserung@mannheim.de</a:t>
            </a:r>
            <a:endParaRPr lang="de-DE" kern="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de-DE" sz="1100" kern="0" dirty="0">
                <a:solidFill>
                  <a:schemeClr val="tx2"/>
                </a:solidFill>
              </a:rPr>
              <a:t>Stand: Dezember 2025</a:t>
            </a:r>
          </a:p>
          <a:p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42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WER SIND WIR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Der Eigenbetrieb Stadtentwässerung (EBS) ist ein moderner kommunaler Dienstleistungsbetrieb. 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Seine Aufgabe ist es, Schmutzwasser aus Haushalten und Industrie sowie das Niederschlagswasser im gesamten Stadtgebiet abzuleiten, zu behandeln und dem natürlichen Wasserkreislauf, dem Vorfluter Rhein, zuzuführen.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Dies geschieht nach dem besten Stand der Technik und unter Beachtung rechtlicher Vorgaben. </a:t>
            </a:r>
            <a:br>
              <a:rPr lang="de-DE" altLang="de-DE" sz="1600" dirty="0">
                <a:ea typeface="ヒラギノ角ゴ Pro W3" pitchFamily="1" charset="-128"/>
              </a:rPr>
            </a:br>
            <a:r>
              <a:rPr lang="de-DE" altLang="de-DE" sz="1600" dirty="0">
                <a:ea typeface="ヒラギノ角ゴ Pro W3" pitchFamily="1" charset="-128"/>
              </a:rPr>
              <a:t>Die Vermeidung von Gesundheitsgefahren, der Schutz der Gewässer und der Umwelt haben dabei höchste Priorität.</a:t>
            </a:r>
          </a:p>
        </p:txBody>
      </p:sp>
    </p:spTree>
    <p:extLst>
      <p:ext uri="{BB962C8B-B14F-4D97-AF65-F5344CB8AC3E}">
        <p14:creationId xmlns:p14="http://schemas.microsoft.com/office/powerpoint/2010/main" val="72175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Daten und fakten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50850" y="1979613"/>
            <a:ext cx="7848178" cy="4968875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altLang="de-DE" sz="1600" dirty="0">
                <a:ea typeface="ヒラギノ角ゴ Pro W3" pitchFamily="1" charset="-128"/>
              </a:rPr>
              <a:t>Gründung des Eigenbetriebs			01.01.1997</a:t>
            </a:r>
            <a:br>
              <a:rPr lang="de-DE" altLang="de-DE" sz="1600" dirty="0">
                <a:ea typeface="ヒラギノ角ゴ Pro W3" pitchFamily="1" charset="-128"/>
              </a:rPr>
            </a:b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altLang="de-DE" sz="1600" dirty="0">
                <a:ea typeface="ヒラギノ角ゴ Pro W3" pitchFamily="1" charset="-128"/>
              </a:rPr>
              <a:t>Mitarbeiter/innen (Vollzeitäquivalente)		</a:t>
            </a:r>
            <a:r>
              <a:rPr lang="de-DE" altLang="de-DE" sz="1600" dirty="0">
                <a:highlight>
                  <a:srgbClr val="FFFFFE"/>
                </a:highlight>
                <a:ea typeface="ヒラギノ角ゴ Pro W3" pitchFamily="1" charset="-128"/>
              </a:rPr>
              <a:t>271,5</a:t>
            </a:r>
            <a:br>
              <a:rPr lang="de-DE" altLang="de-DE" sz="1600" dirty="0">
                <a:highlight>
                  <a:srgbClr val="FFFFFE"/>
                </a:highlight>
                <a:ea typeface="ヒラギノ角ゴ Pro W3" pitchFamily="1" charset="-128"/>
              </a:rPr>
            </a:br>
            <a:endParaRPr lang="de-DE" altLang="de-DE" sz="1600" dirty="0">
              <a:highlight>
                <a:srgbClr val="FFFFFE"/>
              </a:highlight>
              <a:ea typeface="ヒラギノ角ゴ Pro W3" pitchFamily="1" charset="-128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altLang="de-DE" sz="1600" dirty="0">
                <a:highlight>
                  <a:srgbClr val="FFFFFE"/>
                </a:highlight>
                <a:ea typeface="ヒラギノ角ゴ Pro W3" pitchFamily="1" charset="-128"/>
              </a:rPr>
              <a:t>Anlagenvermögen				334 Mio. €</a:t>
            </a:r>
            <a:br>
              <a:rPr lang="de-DE" altLang="de-DE" sz="1600" dirty="0">
                <a:highlight>
                  <a:srgbClr val="FFFFFE"/>
                </a:highlight>
                <a:ea typeface="ヒラギノ角ゴ Pro W3" pitchFamily="1" charset="-128"/>
              </a:rPr>
            </a:br>
            <a:endParaRPr lang="de-DE" altLang="de-DE" sz="1600" dirty="0">
              <a:highlight>
                <a:srgbClr val="FFFFFE"/>
              </a:highlight>
              <a:ea typeface="ヒラギノ角ゴ Pro W3" pitchFamily="1" charset="-128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altLang="de-DE" sz="1600" dirty="0">
                <a:highlight>
                  <a:srgbClr val="FFFFFE"/>
                </a:highlight>
                <a:ea typeface="ヒラギノ角ゴ Pro W3" pitchFamily="1" charset="-128"/>
              </a:rPr>
              <a:t>Investitionsvolumen				16,7 Mio. €</a:t>
            </a:r>
            <a:br>
              <a:rPr lang="de-DE" altLang="de-DE" sz="1600" dirty="0">
                <a:ea typeface="ヒラギノ角ゴ Pro W3" pitchFamily="1" charset="-128"/>
              </a:rPr>
            </a:b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altLang="de-DE" sz="1600" dirty="0">
                <a:ea typeface="ヒラギノ角ゴ Pro W3" pitchFamily="1" charset="-128"/>
              </a:rPr>
              <a:t>Qualitäts- und Umweltmanagement-System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de-DE" altLang="de-DE" sz="1600" dirty="0">
                <a:ea typeface="ヒラギノ角ゴ Pro W3" pitchFamily="1" charset="-128"/>
              </a:rPr>
              <a:t>Zertifiziert nach EN ISO 9001 / EN ISO 14001	                  seit 1/2003</a:t>
            </a:r>
            <a:br>
              <a:rPr lang="de-DE" altLang="de-DE" sz="1600" dirty="0">
                <a:ea typeface="ヒラギノ角ゴ Pro W3" pitchFamily="1" charset="-128"/>
              </a:rPr>
            </a:b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de-DE" sz="1600" dirty="0">
                <a:ea typeface="ヒラギノ角ゴ Pro W3" pitchFamily="1" charset="-128"/>
              </a:rPr>
              <a:t>Betreiber kritischer Infrastruktur			gemäß BSI-Gesetz</a:t>
            </a:r>
            <a:endParaRPr lang="de-DE" sz="1600" dirty="0"/>
          </a:p>
          <a:p>
            <a:pPr>
              <a:spcAft>
                <a:spcPts val="600"/>
              </a:spcAft>
            </a:pPr>
            <a:endParaRPr lang="de-DE" sz="1600" dirty="0"/>
          </a:p>
          <a:p>
            <a:pPr>
              <a:spcAft>
                <a:spcPts val="600"/>
              </a:spcAft>
            </a:pPr>
            <a:endParaRPr lang="de-DE" sz="1600" dirty="0"/>
          </a:p>
          <a:p>
            <a:pPr>
              <a:spcAft>
                <a:spcPts val="600"/>
              </a:spcAft>
            </a:pPr>
            <a:endParaRPr lang="de-DE" sz="1600" dirty="0"/>
          </a:p>
          <a:p>
            <a:pPr>
              <a:spcAft>
                <a:spcPts val="600"/>
              </a:spcAft>
            </a:pP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409786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Daten und fakten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50850" y="1979613"/>
            <a:ext cx="9791700" cy="4968875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Kläranlage			    		725.000 Einwohnerwerte (Ausbaugröße)</a:t>
            </a: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		    	   		76.720 m³ Abwasserzufluss pro Tag  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Kanalisation		    		842 km (ohne Hausanschlüsse)</a:t>
            </a: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		    	    		Mischwasserkanalisation</a:t>
            </a: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		   	    		39 Pumpwerke</a:t>
            </a: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		    	    		32 Hebeanlagen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Regenwasserbehandlung	      		  8 Regenüberlaufbecken,</a:t>
            </a: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		      	   		  8 Regenrückhaltebecken</a:t>
            </a: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		    	    		12 Kanal-Stauräume</a:t>
            </a: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		     	    		  2 Regenwasserve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rsickerungsanlag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en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solidFill>
                <a:srgbClr val="000000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Rückhaltevolumen gesamt	    		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ca. 170.000 m³    </a:t>
            </a:r>
          </a:p>
        </p:txBody>
      </p:sp>
    </p:spTree>
    <p:extLst>
      <p:ext uri="{BB962C8B-B14F-4D97-AF65-F5344CB8AC3E}">
        <p14:creationId xmlns:p14="http://schemas.microsoft.com/office/powerpoint/2010/main" val="30510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Standorte und Personal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49400" y="2014344"/>
            <a:ext cx="6516688" cy="49688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sz="1600" kern="0" dirty="0">
                <a:solidFill>
                  <a:srgbClr val="C00000"/>
                </a:solidFill>
              </a:rPr>
              <a:t>Abwasserbehandlung</a:t>
            </a:r>
          </a:p>
          <a:p>
            <a:pPr>
              <a:defRPr/>
            </a:pPr>
            <a:r>
              <a:rPr lang="de-DE" sz="1600" kern="0" dirty="0">
                <a:highlight>
                  <a:srgbClr val="FFFFFE"/>
                </a:highlight>
              </a:rPr>
              <a:t>170 </a:t>
            </a:r>
            <a:r>
              <a:rPr lang="de-DE" sz="1600" kern="0" dirty="0">
                <a:solidFill>
                  <a:srgbClr val="000000"/>
                </a:solidFill>
              </a:rPr>
              <a:t>Mitarbeiter/innen (Sollstellen)</a:t>
            </a:r>
          </a:p>
          <a:p>
            <a:pPr>
              <a:lnSpc>
                <a:spcPct val="100000"/>
              </a:lnSpc>
              <a:defRPr/>
            </a:pPr>
            <a:r>
              <a:rPr lang="de-DE" sz="1600" kern="0" dirty="0">
                <a:solidFill>
                  <a:srgbClr val="000000"/>
                </a:solidFill>
              </a:rPr>
              <a:t>Karl-Imhoff-Straße 50</a:t>
            </a:r>
          </a:p>
          <a:p>
            <a:pPr>
              <a:lnSpc>
                <a:spcPct val="100000"/>
              </a:lnSpc>
              <a:defRPr/>
            </a:pPr>
            <a:r>
              <a:rPr lang="de-DE" sz="1600" kern="0" dirty="0">
                <a:solidFill>
                  <a:srgbClr val="000000"/>
                </a:solidFill>
              </a:rPr>
              <a:t>68307 Mannheim</a:t>
            </a:r>
          </a:p>
          <a:p>
            <a:pPr>
              <a:defRPr/>
            </a:pPr>
            <a:endParaRPr lang="de-DE" sz="1600" kern="0" dirty="0">
              <a:solidFill>
                <a:srgbClr val="000000"/>
              </a:solidFill>
            </a:endParaRPr>
          </a:p>
          <a:p>
            <a:pPr>
              <a:defRPr/>
            </a:pPr>
            <a:endParaRPr lang="de-DE" sz="1600" kern="0" dirty="0">
              <a:solidFill>
                <a:srgbClr val="FF0000"/>
              </a:solidFill>
            </a:endParaRPr>
          </a:p>
          <a:p>
            <a:pPr>
              <a:defRPr/>
            </a:pPr>
            <a:endParaRPr lang="de-DE" sz="1600" kern="0" dirty="0">
              <a:solidFill>
                <a:srgbClr val="FF0000"/>
              </a:solidFill>
            </a:endParaRPr>
          </a:p>
          <a:p>
            <a:pPr>
              <a:defRPr/>
            </a:pPr>
            <a:endParaRPr lang="de-DE" sz="1600" kern="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de-DE" sz="1600" kern="0" dirty="0">
                <a:solidFill>
                  <a:srgbClr val="C00000"/>
                </a:solidFill>
              </a:rPr>
              <a:t>Abwasserableitung und Verwaltung</a:t>
            </a:r>
          </a:p>
          <a:p>
            <a:pPr>
              <a:defRPr/>
            </a:pPr>
            <a:r>
              <a:rPr lang="de-DE" sz="1600" kern="0" dirty="0"/>
              <a:t>101 </a:t>
            </a:r>
            <a:r>
              <a:rPr lang="de-DE" sz="1600" kern="0" dirty="0">
                <a:solidFill>
                  <a:srgbClr val="000000"/>
                </a:solidFill>
              </a:rPr>
              <a:t>Mitarbeiter/innen (Sollstellen)</a:t>
            </a:r>
          </a:p>
          <a:p>
            <a:pPr>
              <a:lnSpc>
                <a:spcPct val="100000"/>
              </a:lnSpc>
              <a:defRPr/>
            </a:pPr>
            <a:r>
              <a:rPr lang="de-DE" sz="1600" kern="0" dirty="0">
                <a:solidFill>
                  <a:srgbClr val="000000"/>
                </a:solidFill>
              </a:rPr>
              <a:t>Käfertaler Straße 265</a:t>
            </a:r>
          </a:p>
          <a:p>
            <a:pPr>
              <a:lnSpc>
                <a:spcPct val="100000"/>
              </a:lnSpc>
              <a:defRPr/>
            </a:pPr>
            <a:r>
              <a:rPr lang="de-DE" sz="1600" kern="0" dirty="0">
                <a:solidFill>
                  <a:srgbClr val="000000"/>
                </a:solidFill>
              </a:rPr>
              <a:t>68167 Mannheim</a:t>
            </a:r>
          </a:p>
        </p:txBody>
      </p:sp>
      <p:grpSp>
        <p:nvGrpSpPr>
          <p:cNvPr id="6" name="Gruppieren 3"/>
          <p:cNvGrpSpPr>
            <a:grpSpLocks/>
          </p:cNvGrpSpPr>
          <p:nvPr/>
        </p:nvGrpSpPr>
        <p:grpSpPr bwMode="auto">
          <a:xfrm>
            <a:off x="6007470" y="2014344"/>
            <a:ext cx="4284476" cy="4141725"/>
            <a:chOff x="5607227" y="956573"/>
            <a:chExt cx="3474819" cy="3368675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7227" y="956573"/>
              <a:ext cx="3474819" cy="3368675"/>
            </a:xfrm>
            <a:prstGeom prst="rect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8" name="Ellipse 10"/>
            <p:cNvSpPr>
              <a:spLocks noChangeArrowheads="1"/>
            </p:cNvSpPr>
            <p:nvPr/>
          </p:nvSpPr>
          <p:spPr bwMode="auto">
            <a:xfrm>
              <a:off x="5827659" y="1043753"/>
              <a:ext cx="224440" cy="231571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de-DE" altLang="de-DE" sz="1600"/>
            </a:p>
          </p:txBody>
        </p:sp>
        <p:sp>
          <p:nvSpPr>
            <p:cNvPr id="9" name="Ellipse 10"/>
            <p:cNvSpPr>
              <a:spLocks noChangeArrowheads="1"/>
            </p:cNvSpPr>
            <p:nvPr/>
          </p:nvSpPr>
          <p:spPr bwMode="auto">
            <a:xfrm>
              <a:off x="7513635" y="3332217"/>
              <a:ext cx="224440" cy="232933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de-DE" altLang="de-DE" sz="1600"/>
            </a:p>
          </p:txBody>
        </p:sp>
      </p:grpSp>
    </p:spTree>
    <p:extLst>
      <p:ext uri="{BB962C8B-B14F-4D97-AF65-F5344CB8AC3E}">
        <p14:creationId xmlns:p14="http://schemas.microsoft.com/office/powerpoint/2010/main" val="138349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Organisation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4" name="Textfeld 53"/>
          <p:cNvSpPr txBox="1"/>
          <p:nvPr/>
        </p:nvSpPr>
        <p:spPr>
          <a:xfrm>
            <a:off x="2031399" y="3187880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de-DE" sz="1100" dirty="0">
                <a:latin typeface="Arial" pitchFamily="34" charset="0"/>
                <a:cs typeface="Arial" pitchFamily="34" charset="0"/>
              </a:rPr>
              <a:t>Öffentlichkeitsarbeit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2031399" y="2662571"/>
            <a:ext cx="1961032" cy="43543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>
                <a:latin typeface="Arial" pitchFamily="34" charset="0"/>
                <a:cs typeface="Arial" pitchFamily="34" charset="0"/>
              </a:rPr>
              <a:t>Qualitäts- und Umweltmanagement</a:t>
            </a:r>
          </a:p>
        </p:txBody>
      </p:sp>
      <p:sp>
        <p:nvSpPr>
          <p:cNvPr id="56" name="Textfeld 55"/>
          <p:cNvSpPr txBox="1"/>
          <p:nvPr/>
        </p:nvSpPr>
        <p:spPr>
          <a:xfrm>
            <a:off x="2031399" y="2315838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Sekretariat</a:t>
            </a:r>
          </a:p>
        </p:txBody>
      </p:sp>
      <p:sp>
        <p:nvSpPr>
          <p:cNvPr id="57" name="Textfeld 56"/>
          <p:cNvSpPr txBox="1"/>
          <p:nvPr/>
        </p:nvSpPr>
        <p:spPr>
          <a:xfrm>
            <a:off x="6271251" y="2315838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Personalrat</a:t>
            </a:r>
          </a:p>
        </p:txBody>
      </p:sp>
      <p:sp>
        <p:nvSpPr>
          <p:cNvPr id="58" name="Textfeld 57"/>
          <p:cNvSpPr txBox="1"/>
          <p:nvPr/>
        </p:nvSpPr>
        <p:spPr>
          <a:xfrm>
            <a:off x="2031399" y="3546526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Energiemanagement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6271251" y="3192080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IT-Sicherheitsbeauftragter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6272543" y="2671309"/>
            <a:ext cx="1961032" cy="43543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Gewässerschutz-beauftragter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4165353" y="4230722"/>
            <a:ext cx="1961032" cy="43543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dirty="0"/>
              <a:t>Abteilung Abwasserableitung</a:t>
            </a:r>
          </a:p>
        </p:txBody>
      </p:sp>
      <p:sp>
        <p:nvSpPr>
          <p:cNvPr id="62" name="Textfeld 61"/>
          <p:cNvSpPr txBox="1"/>
          <p:nvPr/>
        </p:nvSpPr>
        <p:spPr>
          <a:xfrm>
            <a:off x="766636" y="4228777"/>
            <a:ext cx="1961032" cy="43088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dirty="0"/>
              <a:t>Kaufmännische </a:t>
            </a:r>
          </a:p>
          <a:p>
            <a:pPr algn="ctr"/>
            <a:r>
              <a:rPr lang="de-DE" sz="1100" b="1" dirty="0"/>
              <a:t>Abteilung</a:t>
            </a:r>
          </a:p>
        </p:txBody>
      </p:sp>
      <p:sp>
        <p:nvSpPr>
          <p:cNvPr id="63" name="Textfeld 62"/>
          <p:cNvSpPr txBox="1"/>
          <p:nvPr/>
        </p:nvSpPr>
        <p:spPr>
          <a:xfrm>
            <a:off x="4147249" y="1833278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dirty="0"/>
              <a:t>Betriebsleitung</a:t>
            </a:r>
          </a:p>
        </p:txBody>
      </p:sp>
      <p:sp>
        <p:nvSpPr>
          <p:cNvPr id="64" name="Textfeld 63"/>
          <p:cNvSpPr txBox="1"/>
          <p:nvPr/>
        </p:nvSpPr>
        <p:spPr>
          <a:xfrm>
            <a:off x="7570453" y="4226493"/>
            <a:ext cx="1961032" cy="43543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dirty="0"/>
              <a:t>Abteilung Abwasserbehandlung</a:t>
            </a:r>
          </a:p>
        </p:txBody>
      </p:sp>
      <p:sp>
        <p:nvSpPr>
          <p:cNvPr id="65" name="Textfeld 64"/>
          <p:cNvSpPr txBox="1"/>
          <p:nvPr/>
        </p:nvSpPr>
        <p:spPr>
          <a:xfrm>
            <a:off x="1154100" y="4878358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Personal/Organisation</a:t>
            </a:r>
          </a:p>
        </p:txBody>
      </p:sp>
      <p:sp>
        <p:nvSpPr>
          <p:cNvPr id="66" name="Textfeld 65"/>
          <p:cNvSpPr txBox="1"/>
          <p:nvPr/>
        </p:nvSpPr>
        <p:spPr>
          <a:xfrm>
            <a:off x="1154100" y="5228214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Buchhaltung/Finanzen</a:t>
            </a:r>
          </a:p>
        </p:txBody>
      </p:sp>
      <p:sp>
        <p:nvSpPr>
          <p:cNvPr id="67" name="Textfeld 66"/>
          <p:cNvSpPr txBox="1"/>
          <p:nvPr/>
        </p:nvSpPr>
        <p:spPr>
          <a:xfrm>
            <a:off x="1157843" y="5587683"/>
            <a:ext cx="1961032" cy="43088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Controlling/Tech. </a:t>
            </a:r>
            <a:br>
              <a:rPr lang="de-DE" sz="1100" dirty="0"/>
            </a:br>
            <a:r>
              <a:rPr lang="de-DE" sz="1100" dirty="0"/>
              <a:t>Info-Verarbeitung/Gebühren</a:t>
            </a:r>
          </a:p>
        </p:txBody>
      </p:sp>
      <p:cxnSp>
        <p:nvCxnSpPr>
          <p:cNvPr id="76" name="Gerader Verbinder 75"/>
          <p:cNvCxnSpPr>
            <a:stCxn id="63" idx="2"/>
          </p:cNvCxnSpPr>
          <p:nvPr/>
        </p:nvCxnSpPr>
        <p:spPr>
          <a:xfrm>
            <a:off x="5127765" y="2094540"/>
            <a:ext cx="17938" cy="191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/>
          <p:cNvCxnSpPr/>
          <p:nvPr/>
        </p:nvCxnSpPr>
        <p:spPr>
          <a:xfrm flipH="1">
            <a:off x="3992431" y="2446469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/>
          <p:cNvCxnSpPr/>
          <p:nvPr/>
        </p:nvCxnSpPr>
        <p:spPr>
          <a:xfrm flipH="1">
            <a:off x="4002217" y="3677157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/>
          <p:cNvCxnSpPr/>
          <p:nvPr/>
        </p:nvCxnSpPr>
        <p:spPr>
          <a:xfrm flipH="1">
            <a:off x="3992431" y="3318510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r Verbinder 79"/>
          <p:cNvCxnSpPr/>
          <p:nvPr/>
        </p:nvCxnSpPr>
        <p:spPr>
          <a:xfrm flipH="1">
            <a:off x="4002217" y="2869068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/>
          <p:cNvCxnSpPr/>
          <p:nvPr/>
        </p:nvCxnSpPr>
        <p:spPr>
          <a:xfrm flipH="1">
            <a:off x="5127765" y="2446468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r Verbinder 81"/>
          <p:cNvCxnSpPr/>
          <p:nvPr/>
        </p:nvCxnSpPr>
        <p:spPr>
          <a:xfrm flipH="1">
            <a:off x="5137209" y="2869068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r Verbinder 82"/>
          <p:cNvCxnSpPr/>
          <p:nvPr/>
        </p:nvCxnSpPr>
        <p:spPr>
          <a:xfrm flipH="1">
            <a:off x="5127765" y="3318510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r Verbinder 84"/>
          <p:cNvCxnSpPr/>
          <p:nvPr/>
        </p:nvCxnSpPr>
        <p:spPr>
          <a:xfrm flipH="1">
            <a:off x="1739700" y="4006500"/>
            <a:ext cx="34060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r Verbinder 97"/>
          <p:cNvCxnSpPr/>
          <p:nvPr/>
        </p:nvCxnSpPr>
        <p:spPr>
          <a:xfrm flipH="1">
            <a:off x="5145703" y="4006500"/>
            <a:ext cx="34060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r Verbinder 100"/>
          <p:cNvCxnSpPr/>
          <p:nvPr/>
        </p:nvCxnSpPr>
        <p:spPr>
          <a:xfrm flipV="1">
            <a:off x="1743659" y="4006500"/>
            <a:ext cx="0" cy="219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r Verbinder 103"/>
          <p:cNvCxnSpPr/>
          <p:nvPr/>
        </p:nvCxnSpPr>
        <p:spPr>
          <a:xfrm flipV="1">
            <a:off x="5145869" y="4006500"/>
            <a:ext cx="0" cy="219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r Verbinder 104"/>
          <p:cNvCxnSpPr/>
          <p:nvPr/>
        </p:nvCxnSpPr>
        <p:spPr>
          <a:xfrm flipV="1">
            <a:off x="8551871" y="4006500"/>
            <a:ext cx="0" cy="219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Gerader Verbinder 111"/>
          <p:cNvCxnSpPr/>
          <p:nvPr/>
        </p:nvCxnSpPr>
        <p:spPr>
          <a:xfrm>
            <a:off x="921500" y="4668020"/>
            <a:ext cx="0" cy="12207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r Verbinder 112"/>
          <p:cNvCxnSpPr>
            <a:stCxn id="65" idx="1"/>
          </p:cNvCxnSpPr>
          <p:nvPr/>
        </p:nvCxnSpPr>
        <p:spPr>
          <a:xfrm flipH="1">
            <a:off x="921500" y="5008990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Gerader Verbinder 117"/>
          <p:cNvCxnSpPr/>
          <p:nvPr/>
        </p:nvCxnSpPr>
        <p:spPr>
          <a:xfrm flipH="1">
            <a:off x="921500" y="5358845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Gerader Verbinder 118"/>
          <p:cNvCxnSpPr/>
          <p:nvPr/>
        </p:nvCxnSpPr>
        <p:spPr>
          <a:xfrm flipH="1">
            <a:off x="918333" y="5888728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feld 122"/>
          <p:cNvSpPr txBox="1"/>
          <p:nvPr/>
        </p:nvSpPr>
        <p:spPr>
          <a:xfrm>
            <a:off x="4553415" y="4879724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Sonderbauwerke</a:t>
            </a:r>
          </a:p>
        </p:txBody>
      </p:sp>
      <p:sp>
        <p:nvSpPr>
          <p:cNvPr id="124" name="Textfeld 123"/>
          <p:cNvSpPr txBox="1"/>
          <p:nvPr/>
        </p:nvSpPr>
        <p:spPr>
          <a:xfrm>
            <a:off x="4553415" y="5229580"/>
            <a:ext cx="1961032" cy="43543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Planung und Bau </a:t>
            </a:r>
          </a:p>
          <a:p>
            <a:pPr algn="ctr"/>
            <a:r>
              <a:rPr lang="de-DE" sz="1100" dirty="0"/>
              <a:t>Kanalisation</a:t>
            </a:r>
          </a:p>
        </p:txBody>
      </p:sp>
      <p:sp>
        <p:nvSpPr>
          <p:cNvPr id="125" name="Textfeld 124"/>
          <p:cNvSpPr txBox="1"/>
          <p:nvPr/>
        </p:nvSpPr>
        <p:spPr>
          <a:xfrm>
            <a:off x="4553415" y="5758097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Grundstücksentwässerung</a:t>
            </a:r>
          </a:p>
        </p:txBody>
      </p:sp>
      <p:cxnSp>
        <p:nvCxnSpPr>
          <p:cNvPr id="126" name="Gerader Verbinder 125"/>
          <p:cNvCxnSpPr/>
          <p:nvPr/>
        </p:nvCxnSpPr>
        <p:spPr>
          <a:xfrm flipH="1">
            <a:off x="4317647" y="4669386"/>
            <a:ext cx="3168" cy="15741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Gerader Verbinder 126"/>
          <p:cNvCxnSpPr>
            <a:stCxn id="123" idx="1"/>
          </p:cNvCxnSpPr>
          <p:nvPr/>
        </p:nvCxnSpPr>
        <p:spPr>
          <a:xfrm flipH="1">
            <a:off x="4320815" y="5010356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Gerader Verbinder 127"/>
          <p:cNvCxnSpPr/>
          <p:nvPr/>
        </p:nvCxnSpPr>
        <p:spPr>
          <a:xfrm flipH="1">
            <a:off x="4317647" y="5451954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Gerader Verbinder 128"/>
          <p:cNvCxnSpPr/>
          <p:nvPr/>
        </p:nvCxnSpPr>
        <p:spPr>
          <a:xfrm flipH="1">
            <a:off x="4317648" y="5890094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feld 130"/>
          <p:cNvSpPr txBox="1"/>
          <p:nvPr/>
        </p:nvSpPr>
        <p:spPr>
          <a:xfrm>
            <a:off x="4550248" y="6112951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Kanalbetrieb</a:t>
            </a:r>
          </a:p>
        </p:txBody>
      </p:sp>
      <p:cxnSp>
        <p:nvCxnSpPr>
          <p:cNvPr id="133" name="Gerader Verbinder 132"/>
          <p:cNvCxnSpPr/>
          <p:nvPr/>
        </p:nvCxnSpPr>
        <p:spPr>
          <a:xfrm flipH="1">
            <a:off x="4317646" y="6238510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feld 133"/>
          <p:cNvSpPr txBox="1"/>
          <p:nvPr/>
        </p:nvSpPr>
        <p:spPr>
          <a:xfrm>
            <a:off x="7961989" y="4879724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Verfahrenstechnik</a:t>
            </a:r>
          </a:p>
        </p:txBody>
      </p:sp>
      <p:sp>
        <p:nvSpPr>
          <p:cNvPr id="135" name="Textfeld 134"/>
          <p:cNvSpPr txBox="1"/>
          <p:nvPr/>
        </p:nvSpPr>
        <p:spPr>
          <a:xfrm>
            <a:off x="7961989" y="5229580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Maschinentechnik</a:t>
            </a:r>
          </a:p>
        </p:txBody>
      </p:sp>
      <p:sp>
        <p:nvSpPr>
          <p:cNvPr id="136" name="Textfeld 135"/>
          <p:cNvSpPr txBox="1"/>
          <p:nvPr/>
        </p:nvSpPr>
        <p:spPr>
          <a:xfrm>
            <a:off x="7965732" y="5589049"/>
            <a:ext cx="1961032" cy="600164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Elektroanlagen</a:t>
            </a:r>
          </a:p>
          <a:p>
            <a:pPr algn="ctr"/>
            <a:r>
              <a:rPr lang="de-DE" sz="1100" dirty="0"/>
              <a:t>Mess-/Steuer-/</a:t>
            </a:r>
          </a:p>
          <a:p>
            <a:pPr algn="ctr"/>
            <a:r>
              <a:rPr lang="de-DE" sz="1100" dirty="0"/>
              <a:t>Regeltechnik</a:t>
            </a:r>
          </a:p>
        </p:txBody>
      </p:sp>
      <p:cxnSp>
        <p:nvCxnSpPr>
          <p:cNvPr id="137" name="Gerader Verbinder 136"/>
          <p:cNvCxnSpPr/>
          <p:nvPr/>
        </p:nvCxnSpPr>
        <p:spPr>
          <a:xfrm>
            <a:off x="7729389" y="4669386"/>
            <a:ext cx="0" cy="1762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Gerader Verbinder 137"/>
          <p:cNvCxnSpPr>
            <a:stCxn id="134" idx="1"/>
          </p:cNvCxnSpPr>
          <p:nvPr/>
        </p:nvCxnSpPr>
        <p:spPr>
          <a:xfrm flipH="1">
            <a:off x="7729389" y="5010356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r Verbinder 138"/>
          <p:cNvCxnSpPr/>
          <p:nvPr/>
        </p:nvCxnSpPr>
        <p:spPr>
          <a:xfrm flipH="1">
            <a:off x="7729389" y="5360211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r Verbinder 139"/>
          <p:cNvCxnSpPr/>
          <p:nvPr/>
        </p:nvCxnSpPr>
        <p:spPr>
          <a:xfrm flipH="1">
            <a:off x="7726223" y="5890094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feld 163"/>
          <p:cNvSpPr txBox="1"/>
          <p:nvPr/>
        </p:nvSpPr>
        <p:spPr>
          <a:xfrm>
            <a:off x="7958823" y="6301351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/>
              <a:t>Abwasserchemie</a:t>
            </a:r>
          </a:p>
        </p:txBody>
      </p:sp>
      <p:cxnSp>
        <p:nvCxnSpPr>
          <p:cNvPr id="165" name="Gerader Verbinder 164"/>
          <p:cNvCxnSpPr/>
          <p:nvPr/>
        </p:nvCxnSpPr>
        <p:spPr>
          <a:xfrm flipH="1">
            <a:off x="7726222" y="6431981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59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Personalverteilung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8</a:t>
            </a:fld>
            <a:endParaRPr lang="de-DE"/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3B5AE292-C1EA-A01B-74EC-A0280605EA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4016352"/>
              </p:ext>
            </p:extLst>
          </p:nvPr>
        </p:nvGraphicFramePr>
        <p:xfrm>
          <a:off x="0" y="1224348"/>
          <a:ext cx="10693400" cy="5580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987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164" y="972493"/>
            <a:ext cx="9791700" cy="900112"/>
          </a:xfrm>
        </p:spPr>
        <p:txBody>
          <a:bodyPr/>
          <a:lstStyle/>
          <a:p>
            <a:r>
              <a:rPr lang="de-DE" b="1" dirty="0"/>
              <a:t>Gebühren und Aufwendungen</a:t>
            </a:r>
            <a:r>
              <a:rPr lang="de-DE" b="1" baseline="30000" dirty="0"/>
              <a:t> </a:t>
            </a:r>
            <a:endParaRPr lang="de-DE" b="1" baseline="30000" dirty="0">
              <a:solidFill>
                <a:srgbClr val="0070C0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50850" y="1980431"/>
            <a:ext cx="9791700" cy="4464496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rgbClr val="C00000"/>
                </a:solidFill>
                <a:ea typeface="ヒラギノ角ゴ Pro W3" pitchFamily="1" charset="-128"/>
              </a:rPr>
              <a:t>Schmutzwassergebühr</a:t>
            </a:r>
          </a:p>
          <a:p>
            <a:pPr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Berechnung nach Frischwasserbezug </a:t>
            </a:r>
          </a:p>
          <a:p>
            <a:pPr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pro Kubikmeter 	 		 	2</a:t>
            </a:r>
            <a:r>
              <a:rPr lang="de-DE" sz="1600" dirty="0"/>
              <a:t>,10 € (seit 01.01.2026, zuvor 1,96 €)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rgbClr val="C00000"/>
                </a:solidFill>
                <a:ea typeface="ヒラギノ角ゴ Pro W3" pitchFamily="1" charset="-128"/>
              </a:rPr>
              <a:t>Niederschlagswassergebühr</a:t>
            </a:r>
          </a:p>
          <a:p>
            <a:pPr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Berechnung nach entwässerter Fläche </a:t>
            </a:r>
          </a:p>
          <a:p>
            <a:pPr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pro Quadratmeter und Jahr			</a:t>
            </a:r>
            <a:r>
              <a:rPr lang="de-DE" sz="1600" dirty="0"/>
              <a:t>0,78 € (seit 01.01.2026, zuvor 0,72 €)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Umsatzerlöse </a:t>
            </a:r>
            <a:r>
              <a:rPr lang="de-DE" altLang="de-DE" sz="1600" dirty="0">
                <a:ea typeface="ヒラギノ角ゴ Pro W3" pitchFamily="1" charset="-128"/>
              </a:rPr>
              <a:t>(Gebühren/Entgelte) 		61,0 Mio. €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Materialaufwand				15,9 Mio. €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Personalaufwand				20,8 Mio. €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Abschreibungen				15,6 Mio. €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Kapitalkosten			                   21,9 Mio. €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71472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ec1c99cef3d3d27449e1995989d4d649d41b6"/>
</p:tagLst>
</file>

<file path=ppt/theme/theme1.xml><?xml version="1.0" encoding="utf-8"?>
<a:theme xmlns:a="http://schemas.openxmlformats.org/drawingml/2006/main" name="Larissa">
  <a:themeElements>
    <a:clrScheme name="Stadt Mannheim 1">
      <a:dk1>
        <a:srgbClr val="141313"/>
      </a:dk1>
      <a:lt1>
        <a:srgbClr val="FFFFFE"/>
      </a:lt1>
      <a:dk2>
        <a:srgbClr val="FFFFFE"/>
      </a:dk2>
      <a:lt2>
        <a:srgbClr val="141414"/>
      </a:lt2>
      <a:accent1>
        <a:srgbClr val="C90000"/>
      </a:accent1>
      <a:accent2>
        <a:srgbClr val="C0C1BF"/>
      </a:accent2>
      <a:accent3>
        <a:srgbClr val="97BE0D"/>
      </a:accent3>
      <a:accent4>
        <a:srgbClr val="0065A3"/>
      </a:accent4>
      <a:accent5>
        <a:srgbClr val="EB6A0A"/>
      </a:accent5>
      <a:accent6>
        <a:srgbClr val="C5005A"/>
      </a:accent6>
      <a:hlink>
        <a:srgbClr val="0065A3"/>
      </a:hlink>
      <a:folHlink>
        <a:srgbClr val="00A1F4"/>
      </a:folHlink>
    </a:clrScheme>
    <a:fontScheme name="Mannheim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alpha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Standarddesign.thmx</Template>
  <TotalTime>0</TotalTime>
  <Words>1161</Words>
  <Application>Microsoft Office PowerPoint</Application>
  <PresentationFormat>Benutzerdefiniert</PresentationFormat>
  <Paragraphs>293</Paragraphs>
  <Slides>23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Arial</vt:lpstr>
      <vt:lpstr>Calibri</vt:lpstr>
      <vt:lpstr>Symbol</vt:lpstr>
      <vt:lpstr>Wingdings</vt:lpstr>
      <vt:lpstr>ヒラギノ角ゴ Pro W3</vt:lpstr>
      <vt:lpstr>Larissa</vt:lpstr>
      <vt:lpstr>  EBS MANNHEIM –   EIGENBETRIEB STADTENTWÄSSERUNG MANNHEIM</vt:lpstr>
      <vt:lpstr>inhalt</vt:lpstr>
      <vt:lpstr>WER SIND WIR</vt:lpstr>
      <vt:lpstr>Daten und fakten</vt:lpstr>
      <vt:lpstr>Daten und fakten</vt:lpstr>
      <vt:lpstr>Standorte und Personal </vt:lpstr>
      <vt:lpstr>Organisation </vt:lpstr>
      <vt:lpstr>Personalverteilung </vt:lpstr>
      <vt:lpstr>Gebühren und Aufwendungen </vt:lpstr>
      <vt:lpstr>Aufwandsverteilung </vt:lpstr>
      <vt:lpstr>Abwasserableitung </vt:lpstr>
      <vt:lpstr>Altersverteilung der Kanäle</vt:lpstr>
      <vt:lpstr>Kanaluntersuchung </vt:lpstr>
      <vt:lpstr>Kanaldatenbank </vt:lpstr>
      <vt:lpstr>Sanierung und bau von Kanälen (2019 – 2023)</vt:lpstr>
      <vt:lpstr>Abwasserbehandlung </vt:lpstr>
      <vt:lpstr>Umweltleistung (Stand 2025) </vt:lpstr>
      <vt:lpstr>Stoffbilanz (Stand 2025) </vt:lpstr>
      <vt:lpstr>Pulveraktivkohle Anlage, </vt:lpstr>
      <vt:lpstr>UMWELT- und GEWÄSSERSCHUTZ</vt:lpstr>
      <vt:lpstr>ERNEUERBARE ENERGIEN UND RESSOURCENSCHONUNG</vt:lpstr>
      <vt:lpstr>ERNEUERBARE ENERGIEN UND RESSOURCENSCHONUNG</vt:lpstr>
      <vt:lpstr>Vielen dank für ihre Aufmerksamkeit.</vt:lpstr>
    </vt:vector>
  </TitlesOfParts>
  <Company>Stadt Mannheim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Stadt Mannheim</dc:creator>
  <cp:lastModifiedBy>Roth, Susanne 69</cp:lastModifiedBy>
  <cp:revision>406</cp:revision>
  <cp:lastPrinted>2026-04-08T12:05:39Z</cp:lastPrinted>
  <dcterms:created xsi:type="dcterms:W3CDTF">2015-04-30T05:25:49Z</dcterms:created>
  <dcterms:modified xsi:type="dcterms:W3CDTF">2026-04-23T12:10:21Z</dcterms:modified>
</cp:coreProperties>
</file>