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379" r:id="rId2"/>
    <p:sldId id="355" r:id="rId3"/>
    <p:sldId id="381" r:id="rId4"/>
    <p:sldId id="327" r:id="rId5"/>
    <p:sldId id="348" r:id="rId6"/>
    <p:sldId id="353" r:id="rId7"/>
    <p:sldId id="350" r:id="rId8"/>
    <p:sldId id="371" r:id="rId9"/>
    <p:sldId id="351" r:id="rId10"/>
    <p:sldId id="370" r:id="rId11"/>
    <p:sldId id="352" r:id="rId12"/>
    <p:sldId id="384" r:id="rId13"/>
    <p:sldId id="359" r:id="rId14"/>
    <p:sldId id="360" r:id="rId15"/>
    <p:sldId id="361" r:id="rId16"/>
    <p:sldId id="362" r:id="rId17"/>
    <p:sldId id="363" r:id="rId18"/>
    <p:sldId id="364" r:id="rId19"/>
    <p:sldId id="366" r:id="rId20"/>
    <p:sldId id="382" r:id="rId21"/>
    <p:sldId id="385" r:id="rId22"/>
    <p:sldId id="387" r:id="rId23"/>
    <p:sldId id="331" r:id="rId24"/>
  </p:sldIdLst>
  <p:sldSz cx="10693400" cy="7561263"/>
  <p:notesSz cx="6797675" cy="9872663"/>
  <p:custDataLst>
    <p:tags r:id="rId27"/>
  </p:custDataLst>
  <p:defaultTextStyle>
    <a:defPPr>
      <a:defRPr lang="de-DE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elfolien" id="{8F2B5C83-BB56-4344-B286-D3F0D4D1E92B}">
          <p14:sldIdLst>
            <p14:sldId id="379"/>
            <p14:sldId id="355"/>
          </p14:sldIdLst>
        </p14:section>
        <p14:section name="Inhaltsfolien" id="{2E8432FD-0EC1-AD41-98D0-05C11E19BF44}">
          <p14:sldIdLst>
            <p14:sldId id="381"/>
            <p14:sldId id="327"/>
            <p14:sldId id="348"/>
            <p14:sldId id="353"/>
            <p14:sldId id="350"/>
            <p14:sldId id="371"/>
            <p14:sldId id="351"/>
            <p14:sldId id="370"/>
            <p14:sldId id="352"/>
            <p14:sldId id="384"/>
            <p14:sldId id="359"/>
            <p14:sldId id="360"/>
            <p14:sldId id="361"/>
            <p14:sldId id="362"/>
            <p14:sldId id="363"/>
            <p14:sldId id="364"/>
            <p14:sldId id="366"/>
            <p14:sldId id="382"/>
            <p14:sldId id="385"/>
            <p14:sldId id="387"/>
          </p14:sldIdLst>
        </p14:section>
        <p14:section name="Abschlussfolien" id="{BE7606BA-3C5F-1F45-9E89-FAC1B768B51C}">
          <p14:sldIdLst>
            <p14:sldId id="33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470" userDrawn="1">
          <p15:clr>
            <a:srgbClr val="A4A3A4"/>
          </p15:clr>
        </p15:guide>
        <p15:guide id="2" orient="horz" pos="4468">
          <p15:clr>
            <a:srgbClr val="A4A3A4"/>
          </p15:clr>
        </p15:guide>
        <p15:guide id="3" orient="horz" pos="226">
          <p15:clr>
            <a:srgbClr val="A4A3A4"/>
          </p15:clr>
        </p15:guide>
        <p15:guide id="4" orient="horz" pos="385">
          <p15:clr>
            <a:srgbClr val="A4A3A4"/>
          </p15:clr>
        </p15:guide>
        <p15:guide id="5" orient="horz" pos="589">
          <p15:clr>
            <a:srgbClr val="A4A3A4"/>
          </p15:clr>
        </p15:guide>
        <p15:guide id="6" orient="horz" pos="1156">
          <p15:clr>
            <a:srgbClr val="A4A3A4"/>
          </p15:clr>
        </p15:guide>
        <p15:guide id="7" orient="horz" pos="1247">
          <p15:clr>
            <a:srgbClr val="A4A3A4"/>
          </p15:clr>
        </p15:guide>
        <p15:guide id="8" orient="horz" pos="1587">
          <p15:clr>
            <a:srgbClr val="A4A3A4"/>
          </p15:clr>
        </p15:guide>
        <p15:guide id="9" orient="horz" pos="1815" userDrawn="1">
          <p15:clr>
            <a:srgbClr val="A4A3A4"/>
          </p15:clr>
        </p15:guide>
        <p15:guide id="10" orient="horz" pos="4377">
          <p15:clr>
            <a:srgbClr val="A4A3A4"/>
          </p15:clr>
        </p15:guide>
        <p15:guide id="11" pos="284">
          <p15:clr>
            <a:srgbClr val="A4A3A4"/>
          </p15:clr>
        </p15:guide>
        <p15:guide id="12" pos="6452">
          <p15:clr>
            <a:srgbClr val="A4A3A4"/>
          </p15:clr>
        </p15:guide>
        <p15:guide id="13" pos="3368">
          <p15:clr>
            <a:srgbClr val="A4A3A4"/>
          </p15:clr>
        </p15:guide>
        <p15:guide id="14" pos="3277">
          <p15:clr>
            <a:srgbClr val="A4A3A4"/>
          </p15:clr>
        </p15:guide>
        <p15:guide id="15" pos="3459">
          <p15:clr>
            <a:srgbClr val="A4A3A4"/>
          </p15:clr>
        </p15:guide>
        <p15:guide id="16" pos="4389">
          <p15:clr>
            <a:srgbClr val="A4A3A4"/>
          </p15:clr>
        </p15:guide>
        <p15:guide id="17" pos="5455">
          <p15:clr>
            <a:srgbClr val="A4A3A4"/>
          </p15:clr>
        </p15:guide>
        <p15:guide id="18" pos="85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ibold, Alexandra 69" initials="RA6" lastIdx="1" clrIdx="0">
    <p:extLst>
      <p:ext uri="{19B8F6BF-5375-455C-9EA6-DF929625EA0E}">
        <p15:presenceInfo xmlns:p15="http://schemas.microsoft.com/office/powerpoint/2012/main" userId="S-1-5-21-3211964582-344376018-1599791471-101465" providerId="AD"/>
      </p:ext>
    </p:extLst>
  </p:cmAuthor>
  <p:cmAuthor id="2" name="Umbach, Alena 69" initials="UA6" lastIdx="8" clrIdx="1">
    <p:extLst>
      <p:ext uri="{19B8F6BF-5375-455C-9EA6-DF929625EA0E}">
        <p15:presenceInfo xmlns:p15="http://schemas.microsoft.com/office/powerpoint/2012/main" userId="Umbach, Alena 69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BE00"/>
    <a:srgbClr val="003399"/>
    <a:srgbClr val="0033CC"/>
    <a:srgbClr val="0066FF"/>
    <a:srgbClr val="0099FF"/>
    <a:srgbClr val="66CCFF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39" autoAdjust="0"/>
    <p:restoredTop sz="94607" autoAdjust="0"/>
  </p:normalViewPr>
  <p:slideViewPr>
    <p:cSldViewPr snapToObjects="1" showGuides="1">
      <p:cViewPr varScale="1">
        <p:scale>
          <a:sx n="99" d="100"/>
          <a:sy n="99" d="100"/>
        </p:scale>
        <p:origin x="1020" y="84"/>
      </p:cViewPr>
      <p:guideLst>
        <p:guide orient="horz" pos="3470"/>
        <p:guide orient="horz" pos="4468"/>
        <p:guide orient="horz" pos="226"/>
        <p:guide orient="horz" pos="385"/>
        <p:guide orient="horz" pos="589"/>
        <p:guide orient="horz" pos="1156"/>
        <p:guide orient="horz" pos="1247"/>
        <p:guide orient="horz" pos="1587"/>
        <p:guide orient="horz" pos="1815"/>
        <p:guide orient="horz" pos="4377"/>
        <p:guide pos="284"/>
        <p:guide pos="6452"/>
        <p:guide pos="3368"/>
        <p:guide pos="3277"/>
        <p:guide pos="3459"/>
        <p:guide pos="4389"/>
        <p:guide pos="5455"/>
        <p:guide pos="8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Objects="1" showGuides="1">
      <p:cViewPr varScale="1">
        <p:scale>
          <a:sx n="143" d="100"/>
          <a:sy n="143" d="100"/>
        </p:scale>
        <p:origin x="4448" y="208"/>
      </p:cViewPr>
      <p:guideLst>
        <p:guide orient="horz" pos="3110"/>
        <p:guide pos="2142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Arbeitsblat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Arbeitsblat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Arbeitsblat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9192400882432199E-2"/>
          <c:y val="0.1186728083992373"/>
          <c:w val="0.96080759911756786"/>
          <c:h val="0.59090645121787511"/>
        </c:manualLayout>
      </c:layout>
      <c:pie3D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Verkauf</c:v>
                </c:pt>
              </c:strCache>
            </c:strRef>
          </c:tx>
          <c:explosion val="7"/>
          <c:dPt>
            <c:idx val="0"/>
            <c:bubble3D val="0"/>
            <c:spPr>
              <a:gradFill rotWithShape="1">
                <a:gsLst>
                  <a:gs pos="0">
                    <a:schemeClr val="accent4">
                      <a:shade val="44000"/>
                      <a:shade val="51000"/>
                      <a:satMod val="130000"/>
                    </a:schemeClr>
                  </a:gs>
                  <a:gs pos="80000">
                    <a:schemeClr val="accent4">
                      <a:shade val="44000"/>
                      <a:shade val="93000"/>
                      <a:satMod val="130000"/>
                    </a:schemeClr>
                  </a:gs>
                  <a:gs pos="100000">
                    <a:schemeClr val="accent4">
                      <a:shade val="44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A181-4149-9867-B2EB8F01C45D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4">
                      <a:shade val="58000"/>
                      <a:shade val="51000"/>
                      <a:satMod val="130000"/>
                    </a:schemeClr>
                  </a:gs>
                  <a:gs pos="80000">
                    <a:schemeClr val="accent4">
                      <a:shade val="58000"/>
                      <a:shade val="93000"/>
                      <a:satMod val="130000"/>
                    </a:schemeClr>
                  </a:gs>
                  <a:gs pos="100000">
                    <a:schemeClr val="accent4">
                      <a:shade val="58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A181-4149-9867-B2EB8F01C45D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4">
                      <a:shade val="72000"/>
                      <a:shade val="51000"/>
                      <a:satMod val="130000"/>
                    </a:schemeClr>
                  </a:gs>
                  <a:gs pos="80000">
                    <a:schemeClr val="accent4">
                      <a:shade val="72000"/>
                      <a:shade val="93000"/>
                      <a:satMod val="130000"/>
                    </a:schemeClr>
                  </a:gs>
                  <a:gs pos="100000">
                    <a:schemeClr val="accent4">
                      <a:shade val="72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A181-4149-9867-B2EB8F01C45D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86000"/>
                      <a:shade val="51000"/>
                      <a:satMod val="130000"/>
                    </a:schemeClr>
                  </a:gs>
                  <a:gs pos="80000">
                    <a:schemeClr val="accent4">
                      <a:shade val="86000"/>
                      <a:shade val="93000"/>
                      <a:satMod val="130000"/>
                    </a:schemeClr>
                  </a:gs>
                  <a:gs pos="100000">
                    <a:schemeClr val="accent4">
                      <a:shade val="86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A181-4149-9867-B2EB8F01C45D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A181-4149-9867-B2EB8F01C45D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4">
                      <a:tint val="86000"/>
                      <a:shade val="51000"/>
                      <a:satMod val="130000"/>
                    </a:schemeClr>
                  </a:gs>
                  <a:gs pos="80000">
                    <a:schemeClr val="accent4">
                      <a:tint val="86000"/>
                      <a:shade val="93000"/>
                      <a:satMod val="130000"/>
                    </a:schemeClr>
                  </a:gs>
                  <a:gs pos="100000">
                    <a:schemeClr val="accent4">
                      <a:tint val="86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B-A181-4149-9867-B2EB8F01C45D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4">
                      <a:tint val="72000"/>
                      <a:shade val="51000"/>
                      <a:satMod val="130000"/>
                    </a:schemeClr>
                  </a:gs>
                  <a:gs pos="80000">
                    <a:schemeClr val="accent4">
                      <a:tint val="72000"/>
                      <a:shade val="93000"/>
                      <a:satMod val="130000"/>
                    </a:schemeClr>
                  </a:gs>
                  <a:gs pos="100000">
                    <a:schemeClr val="accent4">
                      <a:tint val="72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D-A181-4149-9867-B2EB8F01C45D}"/>
              </c:ext>
            </c:extLst>
          </c:dPt>
          <c:dPt>
            <c:idx val="7"/>
            <c:bubble3D val="0"/>
            <c:spPr>
              <a:gradFill rotWithShape="1">
                <a:gsLst>
                  <a:gs pos="0">
                    <a:schemeClr val="accent4">
                      <a:tint val="58000"/>
                      <a:shade val="51000"/>
                      <a:satMod val="130000"/>
                    </a:schemeClr>
                  </a:gs>
                  <a:gs pos="80000">
                    <a:schemeClr val="accent4">
                      <a:tint val="58000"/>
                      <a:shade val="93000"/>
                      <a:satMod val="130000"/>
                    </a:schemeClr>
                  </a:gs>
                  <a:gs pos="100000">
                    <a:schemeClr val="accent4">
                      <a:tint val="58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F-A181-4149-9867-B2EB8F01C45D}"/>
              </c:ext>
            </c:extLst>
          </c:dPt>
          <c:dPt>
            <c:idx val="8"/>
            <c:bubble3D val="0"/>
            <c:spPr>
              <a:gradFill rotWithShape="1">
                <a:gsLst>
                  <a:gs pos="0">
                    <a:schemeClr val="accent4">
                      <a:tint val="44000"/>
                      <a:shade val="51000"/>
                      <a:satMod val="130000"/>
                    </a:schemeClr>
                  </a:gs>
                  <a:gs pos="80000">
                    <a:schemeClr val="accent4">
                      <a:tint val="44000"/>
                      <a:shade val="93000"/>
                      <a:satMod val="130000"/>
                    </a:schemeClr>
                  </a:gs>
                  <a:gs pos="100000">
                    <a:schemeClr val="accent4">
                      <a:tint val="44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11-A181-4149-9867-B2EB8F01C45D}"/>
              </c:ext>
            </c:extLst>
          </c:dPt>
          <c:dLbls>
            <c:dLbl>
              <c:idx val="0"/>
              <c:layout>
                <c:manualLayout>
                  <c:x val="-3.3205002743538554E-2"/>
                  <c:y val="-1.976180436018147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Wastewater </a:t>
                    </a:r>
                  </a:p>
                  <a:p>
                    <a:r>
                      <a:rPr lang="en-US" dirty="0" smtClean="0"/>
                      <a:t>Chemistry</a:t>
                    </a:r>
                    <a:r>
                      <a:rPr lang="en-US" baseline="0" dirty="0" smtClean="0"/>
                      <a:t> </a:t>
                    </a:r>
                    <a:fld id="{9A70A796-CB06-40BC-BBD3-948515A39D60}" type="VALUE">
                      <a:rPr lang="en-US" baseline="0"/>
                      <a:pPr/>
                      <a:t>[WERT]</a:t>
                    </a:fld>
                    <a:endParaRPr lang="en-US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181-4149-9867-B2EB8F01C45D}"/>
                </c:ext>
              </c:extLst>
            </c:dLbl>
            <c:dLbl>
              <c:idx val="1"/>
              <c:layout>
                <c:manualLayout>
                  <c:x val="-1.0108240576363616E-2"/>
                  <c:y val="-1.828290125124119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Planning</a:t>
                    </a:r>
                    <a:r>
                      <a:rPr lang="en-US" baseline="0" dirty="0" smtClean="0">
                        <a:solidFill>
                          <a:schemeClr val="tx1"/>
                        </a:solidFill>
                      </a:rPr>
                      <a:t> and Construction 19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181-4149-9867-B2EB8F01C45D}"/>
                </c:ext>
              </c:extLst>
            </c:dLbl>
            <c:dLbl>
              <c:idx val="2"/>
              <c:layout>
                <c:manualLayout>
                  <c:x val="0"/>
                  <c:y val="-2.580278534951230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Managing Director,</a:t>
                    </a:r>
                    <a:r>
                      <a:rPr lang="en-US" baseline="0" dirty="0" smtClean="0">
                        <a:solidFill>
                          <a:schemeClr val="tx1"/>
                        </a:solidFill>
                      </a:rPr>
                      <a:t> Administration and </a:t>
                    </a:r>
                    <a:r>
                      <a:rPr lang="en-US" baseline="0" dirty="0" err="1" smtClean="0">
                        <a:solidFill>
                          <a:schemeClr val="tx1"/>
                        </a:solidFill>
                      </a:rPr>
                      <a:t>Financial</a:t>
                    </a:r>
                    <a:r>
                      <a:rPr lang="en-US" baseline="0" dirty="0" smtClean="0">
                        <a:solidFill>
                          <a:schemeClr val="tx1"/>
                        </a:solidFill>
                      </a:rPr>
                      <a:t> Department 40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0040491756666593"/>
                      <c:h val="9.465886640614810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A181-4149-9867-B2EB8F01C45D}"/>
                </c:ext>
              </c:extLst>
            </c:dLbl>
            <c:dLbl>
              <c:idx val="3"/>
              <c:layout>
                <c:manualLayout>
                  <c:x val="0"/>
                  <c:y val="-2.8140442124788067E-2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 smtClean="0">
                        <a:solidFill>
                          <a:schemeClr val="tx1"/>
                        </a:solidFill>
                      </a:rPr>
                      <a:t>Electronical</a:t>
                    </a:r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 Plants, Measurement and Control Technology</a:t>
                    </a:r>
                    <a:r>
                      <a:rPr lang="en-US" baseline="0" dirty="0" smtClean="0">
                        <a:solidFill>
                          <a:schemeClr val="tx1"/>
                        </a:solidFill>
                      </a:rPr>
                      <a:t> 38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A181-4149-9867-B2EB8F01C45D}"/>
                </c:ext>
              </c:extLst>
            </c:dLbl>
            <c:dLbl>
              <c:idx val="4"/>
              <c:layout>
                <c:manualLayout>
                  <c:x val="1.2205293698568856E-2"/>
                  <c:y val="1.707687267643490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Sewerage Pipe System </a:t>
                    </a:r>
                    <a:r>
                      <a:rPr lang="en-US" baseline="0" dirty="0" smtClean="0">
                        <a:solidFill>
                          <a:schemeClr val="tx1"/>
                        </a:solidFill>
                      </a:rPr>
                      <a:t>46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A181-4149-9867-B2EB8F01C45D}"/>
                </c:ext>
              </c:extLst>
            </c:dLbl>
            <c:dLbl>
              <c:idx val="5"/>
              <c:layout>
                <c:manualLayout>
                  <c:x val="2.3925631857645884E-2"/>
                  <c:y val="8.2928185110704739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 smtClean="0"/>
                      <a:t>Wastewater Treatment 66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220990452632182"/>
                      <c:h val="6.87244122474699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A181-4149-9867-B2EB8F01C45D}"/>
                </c:ext>
              </c:extLst>
            </c:dLbl>
            <c:dLbl>
              <c:idx val="6"/>
              <c:layout>
                <c:manualLayout>
                  <c:x val="3.4848747745464381E-3"/>
                  <c:y val="-1.7896775611032928E-1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Machine Technology </a:t>
                    </a:r>
                    <a:r>
                      <a:rPr lang="en-US" baseline="0" dirty="0" smtClean="0">
                        <a:solidFill>
                          <a:schemeClr val="tx1"/>
                        </a:solidFill>
                      </a:rPr>
                      <a:t>42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A181-4149-9867-B2EB8F01C45D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A181-4149-9867-B2EB8F01C45D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A181-4149-9867-B2EB8F01C4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Tabelle1!$A$2:$A$10</c:f>
              <c:strCache>
                <c:ptCount val="7"/>
                <c:pt idx="0">
                  <c:v>Abwasserchemie</c:v>
                </c:pt>
                <c:pt idx="1">
                  <c:v>Planung und Bau</c:v>
                </c:pt>
                <c:pt idx="2">
                  <c:v>Betriebsleitung, Verwaltung und kaufm. Bereich</c:v>
                </c:pt>
                <c:pt idx="3">
                  <c:v>Elektroanlagen, Mess-/ Steuer-/ Regeltechnik</c:v>
                </c:pt>
                <c:pt idx="4">
                  <c:v>Kanalbetrieb</c:v>
                </c:pt>
                <c:pt idx="5">
                  <c:v>Verfahrenstechnik</c:v>
                </c:pt>
                <c:pt idx="6">
                  <c:v>Maschinentechnik</c:v>
                </c:pt>
              </c:strCache>
            </c:strRef>
          </c:cat>
          <c:val>
            <c:numRef>
              <c:f>Tabelle1!$B$2:$B$10</c:f>
              <c:numCache>
                <c:formatCode>0</c:formatCode>
                <c:ptCount val="9"/>
                <c:pt idx="0">
                  <c:v>9</c:v>
                </c:pt>
                <c:pt idx="1">
                  <c:v>16</c:v>
                </c:pt>
                <c:pt idx="2">
                  <c:v>41</c:v>
                </c:pt>
                <c:pt idx="3">
                  <c:v>41</c:v>
                </c:pt>
                <c:pt idx="4">
                  <c:v>47</c:v>
                </c:pt>
                <c:pt idx="5">
                  <c:v>57</c:v>
                </c:pt>
                <c:pt idx="6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A181-4149-9867-B2EB8F01C45D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9192400882432199E-2"/>
          <c:y val="0.1186728083992373"/>
          <c:w val="0.96080759911756786"/>
          <c:h val="0.59090645121787511"/>
        </c:manualLayout>
      </c:layout>
      <c:pie3D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Verkauf</c:v>
                </c:pt>
              </c:strCache>
            </c:strRef>
          </c:tx>
          <c:explosion val="6"/>
          <c:dPt>
            <c:idx val="0"/>
            <c:bubble3D val="0"/>
            <c:spPr>
              <a:gradFill rotWithShape="1">
                <a:gsLst>
                  <a:gs pos="0">
                    <a:schemeClr val="accent4">
                      <a:shade val="44000"/>
                      <a:shade val="51000"/>
                      <a:satMod val="130000"/>
                    </a:schemeClr>
                  </a:gs>
                  <a:gs pos="80000">
                    <a:schemeClr val="accent4">
                      <a:shade val="44000"/>
                      <a:shade val="93000"/>
                      <a:satMod val="130000"/>
                    </a:schemeClr>
                  </a:gs>
                  <a:gs pos="100000">
                    <a:schemeClr val="accent4">
                      <a:shade val="44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AE7B-434E-AC3C-8D50BA9B147B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4">
                      <a:shade val="58000"/>
                      <a:shade val="51000"/>
                      <a:satMod val="130000"/>
                    </a:schemeClr>
                  </a:gs>
                  <a:gs pos="80000">
                    <a:schemeClr val="accent4">
                      <a:shade val="58000"/>
                      <a:shade val="93000"/>
                      <a:satMod val="130000"/>
                    </a:schemeClr>
                  </a:gs>
                  <a:gs pos="100000">
                    <a:schemeClr val="accent4">
                      <a:shade val="58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AE7B-434E-AC3C-8D50BA9B147B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4">
                      <a:shade val="72000"/>
                      <a:shade val="51000"/>
                      <a:satMod val="130000"/>
                    </a:schemeClr>
                  </a:gs>
                  <a:gs pos="80000">
                    <a:schemeClr val="accent4">
                      <a:shade val="72000"/>
                      <a:shade val="93000"/>
                      <a:satMod val="130000"/>
                    </a:schemeClr>
                  </a:gs>
                  <a:gs pos="100000">
                    <a:schemeClr val="accent4">
                      <a:shade val="72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AE7B-434E-AC3C-8D50BA9B147B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86000"/>
                      <a:shade val="51000"/>
                      <a:satMod val="130000"/>
                    </a:schemeClr>
                  </a:gs>
                  <a:gs pos="80000">
                    <a:schemeClr val="accent4">
                      <a:shade val="86000"/>
                      <a:shade val="93000"/>
                      <a:satMod val="130000"/>
                    </a:schemeClr>
                  </a:gs>
                  <a:gs pos="100000">
                    <a:schemeClr val="accent4">
                      <a:shade val="86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AE7B-434E-AC3C-8D50BA9B147B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AE7B-434E-AC3C-8D50BA9B147B}"/>
              </c:ext>
            </c:extLst>
          </c:dPt>
          <c:dPt>
            <c:idx val="5"/>
            <c:bubble3D val="0"/>
            <c:explosion val="5"/>
            <c:spPr>
              <a:gradFill rotWithShape="1">
                <a:gsLst>
                  <a:gs pos="0">
                    <a:schemeClr val="accent4">
                      <a:tint val="86000"/>
                      <a:shade val="51000"/>
                      <a:satMod val="130000"/>
                    </a:schemeClr>
                  </a:gs>
                  <a:gs pos="80000">
                    <a:schemeClr val="accent4">
                      <a:tint val="86000"/>
                      <a:shade val="93000"/>
                      <a:satMod val="130000"/>
                    </a:schemeClr>
                  </a:gs>
                  <a:gs pos="100000">
                    <a:schemeClr val="accent4">
                      <a:tint val="86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B-AE7B-434E-AC3C-8D50BA9B147B}"/>
              </c:ext>
            </c:extLst>
          </c:dPt>
          <c:dPt>
            <c:idx val="6"/>
            <c:bubble3D val="0"/>
            <c:explosion val="5"/>
            <c:spPr>
              <a:gradFill rotWithShape="1">
                <a:gsLst>
                  <a:gs pos="0">
                    <a:schemeClr val="accent4">
                      <a:tint val="72000"/>
                      <a:shade val="51000"/>
                      <a:satMod val="130000"/>
                    </a:schemeClr>
                  </a:gs>
                  <a:gs pos="80000">
                    <a:schemeClr val="accent4">
                      <a:tint val="72000"/>
                      <a:shade val="93000"/>
                      <a:satMod val="130000"/>
                    </a:schemeClr>
                  </a:gs>
                  <a:gs pos="100000">
                    <a:schemeClr val="accent4">
                      <a:tint val="72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D-AE7B-434E-AC3C-8D50BA9B147B}"/>
              </c:ext>
            </c:extLst>
          </c:dPt>
          <c:dPt>
            <c:idx val="7"/>
            <c:bubble3D val="0"/>
            <c:spPr>
              <a:gradFill rotWithShape="1">
                <a:gsLst>
                  <a:gs pos="0">
                    <a:schemeClr val="accent4">
                      <a:tint val="58000"/>
                      <a:shade val="51000"/>
                      <a:satMod val="130000"/>
                    </a:schemeClr>
                  </a:gs>
                  <a:gs pos="80000">
                    <a:schemeClr val="accent4">
                      <a:tint val="58000"/>
                      <a:shade val="93000"/>
                      <a:satMod val="130000"/>
                    </a:schemeClr>
                  </a:gs>
                  <a:gs pos="100000">
                    <a:schemeClr val="accent4">
                      <a:tint val="58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F-AE7B-434E-AC3C-8D50BA9B147B}"/>
              </c:ext>
            </c:extLst>
          </c:dPt>
          <c:dPt>
            <c:idx val="8"/>
            <c:bubble3D val="0"/>
            <c:spPr>
              <a:gradFill rotWithShape="1">
                <a:gsLst>
                  <a:gs pos="0">
                    <a:schemeClr val="accent4">
                      <a:tint val="44000"/>
                      <a:shade val="51000"/>
                      <a:satMod val="130000"/>
                    </a:schemeClr>
                  </a:gs>
                  <a:gs pos="80000">
                    <a:schemeClr val="accent4">
                      <a:tint val="44000"/>
                      <a:shade val="93000"/>
                      <a:satMod val="130000"/>
                    </a:schemeClr>
                  </a:gs>
                  <a:gs pos="100000">
                    <a:schemeClr val="accent4">
                      <a:tint val="44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11-AE7B-434E-AC3C-8D50BA9B147B}"/>
              </c:ext>
            </c:extLst>
          </c:dPt>
          <c:dPt>
            <c:idx val="9"/>
            <c:bubble3D val="0"/>
            <c:spPr>
              <a:gradFill rotWithShape="1">
                <a:gsLst>
                  <a:gs pos="0">
                    <a:schemeClr val="accent4">
                      <a:tint val="43000"/>
                      <a:shade val="51000"/>
                      <a:satMod val="130000"/>
                    </a:schemeClr>
                  </a:gs>
                  <a:gs pos="80000">
                    <a:schemeClr val="accent4">
                      <a:tint val="43000"/>
                      <a:shade val="93000"/>
                      <a:satMod val="130000"/>
                    </a:schemeClr>
                  </a:gs>
                  <a:gs pos="100000">
                    <a:schemeClr val="accent4">
                      <a:tint val="43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14-AE7B-434E-AC3C-8D50BA9B147B}"/>
              </c:ext>
            </c:extLst>
          </c:dPt>
          <c:dLbls>
            <c:dLbl>
              <c:idx val="0"/>
              <c:layout>
                <c:manualLayout>
                  <c:x val="-0.16387957010235082"/>
                  <c:y val="-4.3547395699994685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Sewerage fees</a:t>
                    </a:r>
                    <a:r>
                      <a:rPr lang="en-US" baseline="0" dirty="0" smtClean="0"/>
                      <a:t> 0,72%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E7B-434E-AC3C-8D50BA9B147B}"/>
                </c:ext>
              </c:extLst>
            </c:dLbl>
            <c:dLbl>
              <c:idx val="1"/>
              <c:layout>
                <c:manualLayout>
                  <c:x val="-0.15120466495065452"/>
                  <c:y val="-5.300203660945885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Sludge disposal</a:t>
                    </a:r>
                    <a:r>
                      <a:rPr lang="en-US" baseline="0" dirty="0" smtClean="0"/>
                      <a:t> 1,60%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5784962966229968"/>
                      <c:h val="6.748042488032729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AE7B-434E-AC3C-8D50BA9B147B}"/>
                </c:ext>
              </c:extLst>
            </c:dLbl>
            <c:dLbl>
              <c:idx val="2"/>
              <c:layout>
                <c:manualLayout>
                  <c:x val="-5.0805659274301392E-3"/>
                  <c:y val="-3.737575353946179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Flocculation and precipitation agents</a:t>
                    </a:r>
                    <a:r>
                      <a:rPr lang="en-US" baseline="0" dirty="0" smtClean="0"/>
                      <a:t> 1,13%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776143927315655"/>
                      <c:h val="7.548829115605511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AE7B-434E-AC3C-8D50BA9B147B}"/>
                </c:ext>
              </c:extLst>
            </c:dLbl>
            <c:dLbl>
              <c:idx val="3"/>
              <c:layout>
                <c:manualLayout>
                  <c:x val="8.7855382025413528E-2"/>
                  <c:y val="3.128841662520589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Electricity and gas</a:t>
                    </a:r>
                    <a:r>
                      <a:rPr lang="en-US" baseline="0" dirty="0" smtClean="0"/>
                      <a:t> 6,53%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8198797164920158"/>
                      <c:h val="6.748042488032729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AE7B-434E-AC3C-8D50BA9B147B}"/>
                </c:ext>
              </c:extLst>
            </c:dLbl>
            <c:dLbl>
              <c:idx val="4"/>
              <c:layout>
                <c:manualLayout>
                  <c:x val="2.9885731605810168E-2"/>
                  <c:y val="2.492167235041517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Repair and maintenance</a:t>
                    </a:r>
                    <a:r>
                      <a:rPr lang="en-US" baseline="0" dirty="0" smtClean="0"/>
                      <a:t> 12,07%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3443751178859079"/>
                      <c:h val="6.748042488032729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AE7B-434E-AC3C-8D50BA9B147B}"/>
                </c:ext>
              </c:extLst>
            </c:dLbl>
            <c:dLbl>
              <c:idx val="5"/>
              <c:layout>
                <c:manualLayout>
                  <c:x val="7.8471429147869646E-3"/>
                  <c:y val="2.683888082483588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Personnel costs</a:t>
                    </a:r>
                    <a:r>
                      <a:rPr lang="en-US" baseline="0" dirty="0" smtClean="0"/>
                      <a:t> </a:t>
                    </a:r>
                  </a:p>
                  <a:p>
                    <a:r>
                      <a:rPr lang="en-US" baseline="0" dirty="0" smtClean="0"/>
                      <a:t>32,18%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6721012265764806"/>
                      <c:h val="9.834505103297699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AE7B-434E-AC3C-8D50BA9B147B}"/>
                </c:ext>
              </c:extLst>
            </c:dLbl>
            <c:dLbl>
              <c:idx val="6"/>
              <c:layout>
                <c:manualLayout>
                  <c:x val="7.2697482942319619E-2"/>
                  <c:y val="4.2175265550204566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 smtClean="0"/>
                      <a:t>Interest expense 9,19%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AE7B-434E-AC3C-8D50BA9B147B}"/>
                </c:ext>
              </c:extLst>
            </c:dLbl>
            <c:dLbl>
              <c:idx val="7"/>
              <c:layout>
                <c:manualLayout>
                  <c:x val="-5.4621794712393487E-18"/>
                  <c:y val="4.4092323075213866E-2"/>
                </c:manualLayout>
              </c:layout>
              <c:tx>
                <c:rich>
                  <a:bodyPr/>
                  <a:lstStyle/>
                  <a:p>
                    <a:r>
                      <a:rPr lang="en-US" sz="1400" b="1" i="0" u="none" strike="noStrike" kern="1200" baseline="0" dirty="0" err="1" smtClean="0">
                        <a:solidFill>
                          <a:srgbClr val="141313">
                            <a:lumMod val="75000"/>
                            <a:lumOff val="25000"/>
                          </a:srgbClr>
                        </a:solidFill>
                      </a:rPr>
                      <a:t>Depriciation</a:t>
                    </a:r>
                    <a:r>
                      <a:rPr lang="en-US" sz="1400" b="1" i="0" u="none" strike="noStrike" kern="1200" baseline="0" dirty="0" smtClean="0">
                        <a:solidFill>
                          <a:srgbClr val="141313">
                            <a:lumMod val="75000"/>
                            <a:lumOff val="25000"/>
                          </a:srgbClr>
                        </a:solidFill>
                      </a:rPr>
                      <a:t> on fixed </a:t>
                    </a:r>
                    <a:r>
                      <a:rPr lang="en-US" sz="1400" b="1" i="0" u="none" strike="noStrike" kern="1200" baseline="0" dirty="0" err="1" smtClean="0">
                        <a:solidFill>
                          <a:srgbClr val="141313">
                            <a:lumMod val="75000"/>
                            <a:lumOff val="25000"/>
                          </a:srgbClr>
                        </a:solidFill>
                      </a:rPr>
                      <a:t>assests</a:t>
                    </a:r>
                    <a:r>
                      <a:rPr lang="en-US" sz="1400" b="1" i="0" u="none" strike="noStrike" kern="1200" baseline="0" dirty="0" smtClean="0">
                        <a:solidFill>
                          <a:srgbClr val="141313">
                            <a:lumMod val="75000"/>
                            <a:lumOff val="25000"/>
                          </a:srgbClr>
                        </a:solidFill>
                      </a:rPr>
                      <a:t> </a:t>
                    </a:r>
                    <a:r>
                      <a:rPr lang="en-US" sz="1400" baseline="0" dirty="0" smtClean="0"/>
                      <a:t> 25,22%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AE7B-434E-AC3C-8D50BA9B147B}"/>
                </c:ext>
              </c:extLst>
            </c:dLbl>
            <c:dLbl>
              <c:idx val="8"/>
              <c:layout>
                <c:manualLayout>
                  <c:x val="-2.5027002324405148E-2"/>
                  <c:y val="3.258997792515805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Other operating costs</a:t>
                    </a:r>
                    <a:r>
                      <a:rPr lang="en-US" baseline="0" dirty="0" smtClean="0"/>
                      <a:t> 11,36%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AE7B-434E-AC3C-8D50BA9B147B}"/>
                </c:ext>
              </c:extLst>
            </c:dLbl>
            <c:dLbl>
              <c:idx val="9"/>
              <c:layout>
                <c:manualLayout>
                  <c:x val="-0.11798443952933846"/>
                  <c:y val="3.8341150500185953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AE7B-434E-AC3C-8D50BA9B14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eparator>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Tabelle1!$A$2:$A$10</c:f>
              <c:strCache>
                <c:ptCount val="9"/>
                <c:pt idx="0">
                  <c:v>Abwasserabgabe</c:v>
                </c:pt>
                <c:pt idx="1">
                  <c:v>Klärschlammentsorgung</c:v>
                </c:pt>
                <c:pt idx="2">
                  <c:v>Flockungs- und Fällmittel</c:v>
                </c:pt>
                <c:pt idx="3">
                  <c:v>Strom und Gas</c:v>
                </c:pt>
                <c:pt idx="4">
                  <c:v>Reparatur und Instandhaltung</c:v>
                </c:pt>
                <c:pt idx="5">
                  <c:v>Personalkosten</c:v>
                </c:pt>
                <c:pt idx="6">
                  <c:v>Zinsaufwand</c:v>
                </c:pt>
                <c:pt idx="7">
                  <c:v>Abschreibung auf Sachanlagen</c:v>
                </c:pt>
                <c:pt idx="8">
                  <c:v>sonstige Betriebskosten</c:v>
                </c:pt>
              </c:strCache>
            </c:strRef>
          </c:cat>
          <c:val>
            <c:numRef>
              <c:f>Tabelle1!$B$2:$B$10</c:f>
              <c:numCache>
                <c:formatCode>0.00%</c:formatCode>
                <c:ptCount val="9"/>
                <c:pt idx="0">
                  <c:v>7.0000000000000001E-3</c:v>
                </c:pt>
                <c:pt idx="1">
                  <c:v>1.15E-2</c:v>
                </c:pt>
                <c:pt idx="2">
                  <c:v>1.2999999999999999E-2</c:v>
                </c:pt>
                <c:pt idx="3">
                  <c:v>4.41E-2</c:v>
                </c:pt>
                <c:pt idx="4">
                  <c:v>0.13469999999999999</c:v>
                </c:pt>
                <c:pt idx="5">
                  <c:v>0.28029999999999999</c:v>
                </c:pt>
                <c:pt idx="6">
                  <c:v>7.7799999999999994E-2</c:v>
                </c:pt>
                <c:pt idx="7">
                  <c:v>0.24460000000000001</c:v>
                </c:pt>
                <c:pt idx="8">
                  <c:v>0.187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AE7B-434E-AC3C-8D50BA9B147B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Spalte1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4">
                      <a:shade val="42000"/>
                      <a:shade val="51000"/>
                      <a:satMod val="130000"/>
                    </a:schemeClr>
                  </a:gs>
                  <a:gs pos="80000">
                    <a:schemeClr val="accent4">
                      <a:shade val="42000"/>
                      <a:shade val="93000"/>
                      <a:satMod val="130000"/>
                    </a:schemeClr>
                  </a:gs>
                  <a:gs pos="100000">
                    <a:schemeClr val="accent4">
                      <a:shade val="42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15-A380-4E2C-A7BC-34AE9B67D492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4">
                      <a:shade val="55000"/>
                      <a:shade val="51000"/>
                      <a:satMod val="130000"/>
                    </a:schemeClr>
                  </a:gs>
                  <a:gs pos="80000">
                    <a:schemeClr val="accent4">
                      <a:shade val="55000"/>
                      <a:shade val="93000"/>
                      <a:satMod val="130000"/>
                    </a:schemeClr>
                  </a:gs>
                  <a:gs pos="100000">
                    <a:schemeClr val="accent4">
                      <a:shade val="55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17-A380-4E2C-A7BC-34AE9B67D492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4">
                      <a:shade val="68000"/>
                      <a:shade val="51000"/>
                      <a:satMod val="130000"/>
                    </a:schemeClr>
                  </a:gs>
                  <a:gs pos="80000">
                    <a:schemeClr val="accent4">
                      <a:shade val="68000"/>
                      <a:shade val="93000"/>
                      <a:satMod val="130000"/>
                    </a:schemeClr>
                  </a:gs>
                  <a:gs pos="100000">
                    <a:schemeClr val="accent4">
                      <a:shade val="68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19-A380-4E2C-A7BC-34AE9B67D492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80000"/>
                      <a:shade val="51000"/>
                      <a:satMod val="130000"/>
                    </a:schemeClr>
                  </a:gs>
                  <a:gs pos="80000">
                    <a:schemeClr val="accent4">
                      <a:shade val="80000"/>
                      <a:shade val="93000"/>
                      <a:satMod val="130000"/>
                    </a:schemeClr>
                  </a:gs>
                  <a:gs pos="100000">
                    <a:schemeClr val="accent4">
                      <a:shade val="8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1B-A380-4E2C-A7BC-34AE9B67D492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4">
                      <a:shade val="93000"/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hade val="93000"/>
                      <a:satMod val="130000"/>
                    </a:schemeClr>
                  </a:gs>
                  <a:gs pos="100000">
                    <a:schemeClr val="accent4">
                      <a:shade val="93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1D-A380-4E2C-A7BC-34AE9B67D492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4">
                      <a:tint val="94000"/>
                      <a:shade val="51000"/>
                      <a:satMod val="130000"/>
                    </a:schemeClr>
                  </a:gs>
                  <a:gs pos="80000">
                    <a:schemeClr val="accent4">
                      <a:tint val="94000"/>
                      <a:shade val="93000"/>
                      <a:satMod val="130000"/>
                    </a:schemeClr>
                  </a:gs>
                  <a:gs pos="100000">
                    <a:schemeClr val="accent4">
                      <a:tint val="94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1F-A380-4E2C-A7BC-34AE9B67D492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4">
                      <a:tint val="81000"/>
                      <a:shade val="51000"/>
                      <a:satMod val="130000"/>
                    </a:schemeClr>
                  </a:gs>
                  <a:gs pos="80000">
                    <a:schemeClr val="accent4">
                      <a:tint val="81000"/>
                      <a:shade val="93000"/>
                      <a:satMod val="130000"/>
                    </a:schemeClr>
                  </a:gs>
                  <a:gs pos="100000">
                    <a:schemeClr val="accent4">
                      <a:tint val="81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21-A380-4E2C-A7BC-34AE9B67D492}"/>
              </c:ext>
            </c:extLst>
          </c:dPt>
          <c:dPt>
            <c:idx val="7"/>
            <c:bubble3D val="0"/>
            <c:spPr>
              <a:gradFill rotWithShape="1">
                <a:gsLst>
                  <a:gs pos="0">
                    <a:schemeClr val="accent4">
                      <a:tint val="69000"/>
                      <a:shade val="51000"/>
                      <a:satMod val="130000"/>
                    </a:schemeClr>
                  </a:gs>
                  <a:gs pos="80000">
                    <a:schemeClr val="accent4">
                      <a:tint val="69000"/>
                      <a:shade val="93000"/>
                      <a:satMod val="130000"/>
                    </a:schemeClr>
                  </a:gs>
                  <a:gs pos="100000">
                    <a:schemeClr val="accent4">
                      <a:tint val="69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23-A380-4E2C-A7BC-34AE9B67D492}"/>
              </c:ext>
            </c:extLst>
          </c:dPt>
          <c:dPt>
            <c:idx val="8"/>
            <c:bubble3D val="0"/>
            <c:spPr>
              <a:gradFill rotWithShape="1">
                <a:gsLst>
                  <a:gs pos="0">
                    <a:schemeClr val="accent4">
                      <a:tint val="56000"/>
                      <a:shade val="51000"/>
                      <a:satMod val="130000"/>
                    </a:schemeClr>
                  </a:gs>
                  <a:gs pos="80000">
                    <a:schemeClr val="accent4">
                      <a:tint val="56000"/>
                      <a:shade val="93000"/>
                      <a:satMod val="130000"/>
                    </a:schemeClr>
                  </a:gs>
                  <a:gs pos="100000">
                    <a:schemeClr val="accent4">
                      <a:tint val="56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25-A380-4E2C-A7BC-34AE9B67D492}"/>
              </c:ext>
            </c:extLst>
          </c:dPt>
          <c:dPt>
            <c:idx val="9"/>
            <c:bubble3D val="0"/>
            <c:spPr>
              <a:gradFill rotWithShape="1">
                <a:gsLst>
                  <a:gs pos="0">
                    <a:schemeClr val="accent4">
                      <a:tint val="43000"/>
                      <a:shade val="51000"/>
                      <a:satMod val="130000"/>
                    </a:schemeClr>
                  </a:gs>
                  <a:gs pos="80000">
                    <a:schemeClr val="accent4">
                      <a:tint val="43000"/>
                      <a:shade val="93000"/>
                      <a:satMod val="130000"/>
                    </a:schemeClr>
                  </a:gs>
                  <a:gs pos="100000">
                    <a:schemeClr val="accent4">
                      <a:tint val="43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27-A380-4E2C-A7BC-34AE9B67D49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Tabelle1!$A$2:$A$10</c:f>
              <c:strCache>
                <c:ptCount val="9"/>
                <c:pt idx="0">
                  <c:v>Abwasserabgabe</c:v>
                </c:pt>
                <c:pt idx="1">
                  <c:v>Klärschlammentsorgung</c:v>
                </c:pt>
                <c:pt idx="2">
                  <c:v>Flockungs- und Fällmittel</c:v>
                </c:pt>
                <c:pt idx="3">
                  <c:v>Strom und Gas</c:v>
                </c:pt>
                <c:pt idx="4">
                  <c:v>Reparatur und Instandhaltung</c:v>
                </c:pt>
                <c:pt idx="5">
                  <c:v>Personalkosten</c:v>
                </c:pt>
                <c:pt idx="6">
                  <c:v>Zinsaufwand</c:v>
                </c:pt>
                <c:pt idx="7">
                  <c:v>Abschreibung auf Sachanlagen</c:v>
                </c:pt>
                <c:pt idx="8">
                  <c:v>sonstige Betriebskosten</c:v>
                </c:pt>
              </c:strCache>
            </c:strRef>
          </c:cat>
          <c:val>
            <c:numRef>
              <c:f>Tabelle1!$C$2:$C$10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13-AE7B-434E-AC3C-8D50BA9B147B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25512C6E-2DF1-4FAF-9E77-437113F432E3}" type="VALUE">
                      <a:rPr lang="en-US" smtClean="0"/>
                      <a:pPr/>
                      <a:t>[WERT]</a:t>
                    </a:fld>
                    <a:r>
                      <a:rPr lang="en-US" smtClean="0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1DA-4E03-8542-F119C9A228F8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B73092EE-0DC5-46AC-BDCE-B689A05580E8}" type="VALUE">
                      <a:rPr lang="en-US" smtClean="0"/>
                      <a:pPr/>
                      <a:t>[WERT]</a:t>
                    </a:fld>
                    <a:r>
                      <a:rPr lang="en-US" smtClean="0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61DA-4E03-8542-F119C9A228F8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9E3B9B22-47C6-4F54-9917-41323B80C4C8}" type="VALUE">
                      <a:rPr lang="en-US" smtClean="0"/>
                      <a:pPr/>
                      <a:t>[WERT]</a:t>
                    </a:fld>
                    <a:r>
                      <a:rPr lang="en-US" smtClean="0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1DA-4E03-8542-F119C9A228F8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2709CAAB-6CD4-401A-B475-A3AC1CFB5254}" type="VALUE">
                      <a:rPr lang="en-US" smtClean="0"/>
                      <a:pPr/>
                      <a:t>[WERT]</a:t>
                    </a:fld>
                    <a:r>
                      <a:rPr lang="en-US" smtClean="0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61DA-4E03-8542-F119C9A228F8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21%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61DA-4E03-8542-F119C9A228F8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fld id="{A38531AC-7ACF-40D3-8CA7-F288AB3DEFE0}" type="VALUE">
                      <a:rPr lang="en-US" smtClean="0"/>
                      <a:pPr/>
                      <a:t>[WERT]</a:t>
                    </a:fld>
                    <a:r>
                      <a:rPr lang="en-US" smtClean="0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61DA-4E03-8542-F119C9A228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Tabelle1!$A$2:$A$7</c:f>
              <c:strCache>
                <c:ptCount val="6"/>
                <c:pt idx="0">
                  <c:v>0 – 25 years</c:v>
                </c:pt>
                <c:pt idx="1">
                  <c:v>26 – 50 years</c:v>
                </c:pt>
                <c:pt idx="2">
                  <c:v>51 – 75 Jahre</c:v>
                </c:pt>
                <c:pt idx="3">
                  <c:v>76 – 100 Jahre</c:v>
                </c:pt>
                <c:pt idx="4">
                  <c:v>101 Jahre and older</c:v>
                </c:pt>
                <c:pt idx="5">
                  <c:v>Age unknown</c:v>
                </c:pt>
              </c:strCache>
            </c:strRef>
          </c:cat>
          <c:val>
            <c:numRef>
              <c:f>Tabelle1!$B$2:$B$7</c:f>
              <c:numCache>
                <c:formatCode>General</c:formatCode>
                <c:ptCount val="6"/>
                <c:pt idx="0">
                  <c:v>10</c:v>
                </c:pt>
                <c:pt idx="1">
                  <c:v>23</c:v>
                </c:pt>
                <c:pt idx="2">
                  <c:v>35</c:v>
                </c:pt>
                <c:pt idx="3">
                  <c:v>7</c:v>
                </c:pt>
                <c:pt idx="4">
                  <c:v>21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DA-4E03-8542-F119C9A228F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91629312"/>
        <c:axId val="591631280"/>
      </c:barChart>
      <c:catAx>
        <c:axId val="591629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91631280"/>
        <c:crosses val="autoZero"/>
        <c:auto val="1"/>
        <c:lblAlgn val="ctr"/>
        <c:lblOffset val="100"/>
        <c:noMultiLvlLbl val="0"/>
      </c:catAx>
      <c:valAx>
        <c:axId val="5916312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91629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bg2">
          <a:lumMod val="50000"/>
          <a:lumOff val="50000"/>
        </a:schemeClr>
      </a:solidFill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5-06-03T12:33:06.184" idx="5">
    <p:pos x="1977" y="2522"/>
    <p:text>Korrekter Begriff für Wärmespeicher?</p:text>
    <p:extLst>
      <p:ext uri="{C676402C-5697-4E1C-873F-D02D1690AC5C}">
        <p15:threadingInfo xmlns:p15="http://schemas.microsoft.com/office/powerpoint/2012/main" timeZoneBias="-1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45659" cy="493633"/>
          </a:xfrm>
          <a:prstGeom prst="rect">
            <a:avLst/>
          </a:prstGeom>
        </p:spPr>
        <p:txBody>
          <a:bodyPr vert="horz" lIns="90713" tIns="45357" rIns="90713" bIns="45357" rtlCol="0"/>
          <a:lstStyle>
            <a:lvl1pPr algn="l">
              <a:defRPr sz="11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8" y="5"/>
            <a:ext cx="2945659" cy="493633"/>
          </a:xfrm>
          <a:prstGeom prst="rect">
            <a:avLst/>
          </a:prstGeom>
        </p:spPr>
        <p:txBody>
          <a:bodyPr vert="horz" lIns="90713" tIns="45357" rIns="90713" bIns="45357" rtlCol="0"/>
          <a:lstStyle>
            <a:lvl1pPr algn="r">
              <a:defRPr sz="1100"/>
            </a:lvl1pPr>
          </a:lstStyle>
          <a:p>
            <a:fld id="{662FB585-9591-46FF-BA37-DBBCF403761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5" y="9377322"/>
            <a:ext cx="2945659" cy="493633"/>
          </a:xfrm>
          <a:prstGeom prst="rect">
            <a:avLst/>
          </a:prstGeom>
        </p:spPr>
        <p:txBody>
          <a:bodyPr vert="horz" lIns="90713" tIns="45357" rIns="90713" bIns="45357" rtlCol="0" anchor="b"/>
          <a:lstStyle>
            <a:lvl1pPr algn="l">
              <a:defRPr sz="11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8" y="9377322"/>
            <a:ext cx="2945659" cy="493633"/>
          </a:xfrm>
          <a:prstGeom prst="rect">
            <a:avLst/>
          </a:prstGeom>
        </p:spPr>
        <p:txBody>
          <a:bodyPr vert="horz" lIns="90713" tIns="45357" rIns="90713" bIns="45357" rtlCol="0" anchor="b"/>
          <a:lstStyle>
            <a:lvl1pPr algn="r">
              <a:defRPr sz="1100"/>
            </a:lvl1pPr>
          </a:lstStyle>
          <a:p>
            <a:fld id="{CA976FF3-1212-4B4A-94EA-8813640311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42985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45659" cy="493633"/>
          </a:xfrm>
          <a:prstGeom prst="rect">
            <a:avLst/>
          </a:prstGeom>
        </p:spPr>
        <p:txBody>
          <a:bodyPr vert="horz" lIns="90713" tIns="45357" rIns="90713" bIns="45357" rtlCol="0"/>
          <a:lstStyle>
            <a:lvl1pPr algn="l">
              <a:defRPr sz="11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8" y="5"/>
            <a:ext cx="2945659" cy="493633"/>
          </a:xfrm>
          <a:prstGeom prst="rect">
            <a:avLst/>
          </a:prstGeom>
        </p:spPr>
        <p:txBody>
          <a:bodyPr vert="horz" lIns="90713" tIns="45357" rIns="90713" bIns="45357" rtlCol="0"/>
          <a:lstStyle>
            <a:lvl1pPr algn="r">
              <a:defRPr sz="1100"/>
            </a:lvl1pPr>
          </a:lstStyle>
          <a:p>
            <a:fld id="{AF258C9C-0411-41D4-975B-58750C86F673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781050" y="739775"/>
            <a:ext cx="523557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13" tIns="45357" rIns="90713" bIns="45357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9" y="4689519"/>
            <a:ext cx="5438140" cy="4442698"/>
          </a:xfrm>
          <a:prstGeom prst="rect">
            <a:avLst/>
          </a:prstGeom>
        </p:spPr>
        <p:txBody>
          <a:bodyPr vert="horz" lIns="90713" tIns="45357" rIns="90713" bIns="45357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5" y="9377322"/>
            <a:ext cx="2945659" cy="493633"/>
          </a:xfrm>
          <a:prstGeom prst="rect">
            <a:avLst/>
          </a:prstGeom>
        </p:spPr>
        <p:txBody>
          <a:bodyPr vert="horz" lIns="90713" tIns="45357" rIns="90713" bIns="45357" rtlCol="0" anchor="b"/>
          <a:lstStyle>
            <a:lvl1pPr algn="l">
              <a:defRPr sz="11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8" y="9377322"/>
            <a:ext cx="2945659" cy="493633"/>
          </a:xfrm>
          <a:prstGeom prst="rect">
            <a:avLst/>
          </a:prstGeom>
        </p:spPr>
        <p:txBody>
          <a:bodyPr vert="horz" lIns="90713" tIns="45357" rIns="90713" bIns="45357" rtlCol="0" anchor="b"/>
          <a:lstStyle>
            <a:lvl1pPr algn="r">
              <a:defRPr sz="1100"/>
            </a:lvl1pPr>
          </a:lstStyle>
          <a:p>
            <a:fld id="{B56D56F4-6C68-4531-ABFA-6D4BAEEB1C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9633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1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203893"/>
            <a:ext cx="10693400" cy="5097017"/>
          </a:xfrm>
          <a:pattFill prst="wdUpDiag">
            <a:fgClr>
              <a:schemeClr val="tx1">
                <a:lumMod val="25000"/>
                <a:lumOff val="75000"/>
              </a:schemeClr>
            </a:fgClr>
            <a:bgClr>
              <a:schemeClr val="accent2">
                <a:lumMod val="60000"/>
                <a:lumOff val="40000"/>
              </a:schemeClr>
            </a:bgClr>
          </a:pattFill>
        </p:spPr>
        <p:txBody>
          <a:bodyPr/>
          <a:lstStyle>
            <a:lvl1pPr marL="0" indent="0" algn="ctr">
              <a:lnSpc>
                <a:spcPct val="300000"/>
              </a:lnSpc>
              <a:buNone/>
              <a:defRPr i="0" baseline="0"/>
            </a:lvl1pPr>
          </a:lstStyle>
          <a:p>
            <a:r>
              <a:rPr lang="de-DE" dirty="0" smtClean="0"/>
              <a:t>                                                                 Schraffierte Fläche durch Bild ersetzen</a:t>
            </a:r>
            <a:endParaRPr lang="de-DE" dirty="0"/>
          </a:p>
        </p:txBody>
      </p:sp>
      <p:sp>
        <p:nvSpPr>
          <p:cNvPr id="16" name="Titel 3"/>
          <p:cNvSpPr>
            <a:spLocks noGrp="1"/>
          </p:cNvSpPr>
          <p:nvPr>
            <p:ph type="title" hasCustomPrompt="1"/>
          </p:nvPr>
        </p:nvSpPr>
        <p:spPr>
          <a:xfrm>
            <a:off x="594172" y="540271"/>
            <a:ext cx="3240000" cy="3240000"/>
          </a:xfrm>
          <a:solidFill>
            <a:schemeClr val="accent1">
              <a:alpha val="95000"/>
            </a:schemeClr>
          </a:solidFill>
        </p:spPr>
        <p:txBody>
          <a:bodyPr lIns="180000" tIns="180000" rIns="180000" bIns="180000">
            <a:noAutofit/>
          </a:bodyPr>
          <a:lstStyle>
            <a:lvl1pPr algn="l">
              <a:defRPr sz="1600" b="0" kern="120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 smtClean="0"/>
              <a:t>HEADLINE IN VERSALIEN EINFÜGEN! 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SEKUNDÄRFARBEN DÜRFEN VERWENDET WERDEN.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POSITION DES QUADRATS DARF VERÄNDERT WERDEN.</a:t>
            </a:r>
            <a:br>
              <a:rPr lang="de-DE" dirty="0" smtClean="0"/>
            </a:br>
            <a:endParaRPr lang="de-DE" dirty="0"/>
          </a:p>
        </p:txBody>
      </p:sp>
      <p:pic>
        <p:nvPicPr>
          <p:cNvPr id="6" name="Bild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478" y="7097751"/>
            <a:ext cx="1955072" cy="21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719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+ 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0850" y="1979613"/>
            <a:ext cx="9791700" cy="539750"/>
          </a:xfrm>
        </p:spPr>
        <p:txBody>
          <a:bodyPr/>
          <a:lstStyle>
            <a:lvl1pPr marL="0" indent="0">
              <a:buNone/>
              <a:defRPr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de-DE" dirty="0" smtClean="0"/>
              <a:t>Mastertext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16671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sz="quarter" idx="12"/>
          </p:nvPr>
        </p:nvSpPr>
        <p:spPr>
          <a:xfrm>
            <a:off x="450850" y="2879725"/>
            <a:ext cx="9791700" cy="40687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0850" y="1979613"/>
            <a:ext cx="9791700" cy="539750"/>
          </a:xfrm>
        </p:spPr>
        <p:txBody>
          <a:bodyPr/>
          <a:lstStyle>
            <a:lvl1pPr marL="0" indent="0">
              <a:buNone/>
              <a:defRPr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de-DE" dirty="0" smtClean="0"/>
              <a:t>Mastertext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05042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sz="quarter" idx="12"/>
          </p:nvPr>
        </p:nvSpPr>
        <p:spPr>
          <a:xfrm>
            <a:off x="450850" y="2879725"/>
            <a:ext cx="4751388" cy="4068763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0850" y="1979613"/>
            <a:ext cx="9791700" cy="539750"/>
          </a:xfrm>
        </p:spPr>
        <p:txBody>
          <a:bodyPr/>
          <a:lstStyle>
            <a:lvl1pPr marL="0" indent="0">
              <a:buNone/>
              <a:defRPr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de-DE" dirty="0" smtClean="0"/>
              <a:t>Mastertext zweizeilig</a:t>
            </a:r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14"/>
          </p:nvPr>
        </p:nvSpPr>
        <p:spPr>
          <a:xfrm>
            <a:off x="5491163" y="2879725"/>
            <a:ext cx="4751387" cy="4068763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de-DE" dirty="0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982596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Spalte - Info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sz="quarter" idx="12"/>
          </p:nvPr>
        </p:nvSpPr>
        <p:spPr>
          <a:xfrm>
            <a:off x="450850" y="1979613"/>
            <a:ext cx="6516688" cy="49688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0" name="Inhaltsplatzhalter 7"/>
          <p:cNvSpPr>
            <a:spLocks noGrp="1"/>
          </p:cNvSpPr>
          <p:nvPr>
            <p:ph sz="quarter" idx="14"/>
          </p:nvPr>
        </p:nvSpPr>
        <p:spPr>
          <a:xfrm>
            <a:off x="7542550" y="1979613"/>
            <a:ext cx="2700000" cy="270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108000" tIns="108000" rIns="108000" bIns="108000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/>
                </a:solidFill>
              </a:defRPr>
            </a:lvl3pPr>
            <a:lvl4pPr marL="0" indent="0">
              <a:buFontTx/>
              <a:buNone/>
              <a:defRPr>
                <a:solidFill>
                  <a:schemeClr val="tx1"/>
                </a:solidFill>
              </a:defRPr>
            </a:lvl4pPr>
            <a:lvl5pPr marL="1828800" indent="0">
              <a:lnSpc>
                <a:spcPct val="110000"/>
              </a:lnSpc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de-DE" dirty="0" smtClean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7149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elen D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 descr="wasserturm Kopie Kopie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33862" r="75208"/>
                    </a14:imgEffect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66" r="19572"/>
          <a:stretch/>
        </p:blipFill>
        <p:spPr>
          <a:xfrm>
            <a:off x="6426820" y="747522"/>
            <a:ext cx="4462278" cy="5475554"/>
          </a:xfrm>
          <a:prstGeom prst="rect">
            <a:avLst/>
          </a:prstGeom>
        </p:spPr>
      </p:pic>
      <p:sp>
        <p:nvSpPr>
          <p:cNvPr id="14" name="Rechteck 13"/>
          <p:cNvSpPr/>
          <p:nvPr userDrawn="1"/>
        </p:nvSpPr>
        <p:spPr>
          <a:xfrm>
            <a:off x="2" y="1203893"/>
            <a:ext cx="10693398" cy="5019183"/>
          </a:xfrm>
          <a:prstGeom prst="rect">
            <a:avLst/>
          </a:prstGeom>
          <a:solidFill>
            <a:srgbClr val="C90000">
              <a:alpha val="95000"/>
            </a:srgbClr>
          </a:solidFill>
          <a:ln>
            <a:solidFill>
              <a:srgbClr val="C90000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spcCol="0" rtlCol="0" anchor="ctr"/>
          <a:lstStyle/>
          <a:p>
            <a:pPr algn="ctr"/>
            <a:r>
              <a:rPr lang="de-DE" dirty="0" smtClean="0">
                <a:solidFill>
                  <a:schemeClr val="accent1"/>
                </a:solidFill>
              </a:rPr>
              <a:t> 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el 1"/>
          <p:cNvSpPr>
            <a:spLocks noGrp="1"/>
          </p:cNvSpPr>
          <p:nvPr>
            <p:ph type="ctrTitle" hasCustomPrompt="1"/>
          </p:nvPr>
        </p:nvSpPr>
        <p:spPr>
          <a:xfrm>
            <a:off x="458501" y="3312579"/>
            <a:ext cx="7872426" cy="10445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 smtClean="0"/>
              <a:t>Vielen dank für ihre </a:t>
            </a:r>
            <a:r>
              <a:rPr lang="de-DE" dirty="0" err="1" smtClean="0"/>
              <a:t>aufmerksamkeit</a:t>
            </a:r>
            <a:r>
              <a:rPr lang="de-DE" dirty="0" smtClean="0"/>
              <a:t>!</a:t>
            </a:r>
            <a:endParaRPr lang="de-DE" dirty="0"/>
          </a:p>
        </p:txBody>
      </p:sp>
      <p:pic>
        <p:nvPicPr>
          <p:cNvPr id="9" name="Bild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478" y="7097751"/>
            <a:ext cx="1955072" cy="210999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877" y="6732959"/>
            <a:ext cx="2563367" cy="614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692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 descr="wasserturm Kopie Kopie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33862" r="75208"/>
                    </a14:imgEffect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66" r="19572"/>
          <a:stretch/>
        </p:blipFill>
        <p:spPr>
          <a:xfrm>
            <a:off x="6426820" y="747522"/>
            <a:ext cx="4462278" cy="5475554"/>
          </a:xfrm>
          <a:prstGeom prst="rect">
            <a:avLst/>
          </a:prstGeom>
        </p:spPr>
      </p:pic>
      <p:sp>
        <p:nvSpPr>
          <p:cNvPr id="12" name="Rechteck 11"/>
          <p:cNvSpPr/>
          <p:nvPr userDrawn="1"/>
        </p:nvSpPr>
        <p:spPr>
          <a:xfrm>
            <a:off x="2" y="1203893"/>
            <a:ext cx="10693398" cy="5019183"/>
          </a:xfrm>
          <a:prstGeom prst="rect">
            <a:avLst/>
          </a:prstGeom>
          <a:solidFill>
            <a:srgbClr val="C90000">
              <a:alpha val="95000"/>
            </a:srgbClr>
          </a:solidFill>
          <a:ln>
            <a:solidFill>
              <a:srgbClr val="C90000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spcCol="0" rtlCol="0" anchor="ctr"/>
          <a:lstStyle/>
          <a:p>
            <a:pPr algn="ctr"/>
            <a:r>
              <a:rPr lang="de-DE" dirty="0" smtClean="0">
                <a:solidFill>
                  <a:schemeClr val="accent1"/>
                </a:solidFill>
              </a:rPr>
              <a:t> 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50850" y="4418013"/>
            <a:ext cx="4751387" cy="1126814"/>
          </a:xfrm>
        </p:spPr>
        <p:txBody>
          <a:bodyPr>
            <a:normAutofit/>
          </a:bodyPr>
          <a:lstStyle>
            <a:lvl1pPr marL="0" indent="0">
              <a:buNone/>
              <a:defRPr sz="1300">
                <a:solidFill>
                  <a:srgbClr val="FFFFFE"/>
                </a:solidFill>
                <a:latin typeface="+mn-lt"/>
                <a:cs typeface="Segoe UI Light" panose="020B0502040204020203" pitchFamily="34" charset="0"/>
              </a:defRPr>
            </a:lvl1pPr>
            <a:lvl2pPr marL="0" indent="0">
              <a:buNone/>
              <a:defRPr sz="1300"/>
            </a:lvl2pPr>
            <a:lvl3pPr marL="0" indent="0">
              <a:buNone/>
              <a:defRPr sz="1300"/>
            </a:lvl3pPr>
            <a:lvl4pPr marL="0" indent="0">
              <a:buNone/>
              <a:defRPr sz="1300"/>
            </a:lvl4pPr>
            <a:lvl5pPr marL="0" indent="0">
              <a:buNone/>
              <a:defRPr sz="1300"/>
            </a:lvl5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3" hasCustomPrompt="1"/>
          </p:nvPr>
        </p:nvSpPr>
        <p:spPr>
          <a:xfrm>
            <a:off x="460375" y="1908423"/>
            <a:ext cx="4741862" cy="216024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FFFFFE"/>
                </a:solidFill>
              </a:defRPr>
            </a:lvl1pPr>
          </a:lstStyle>
          <a:p>
            <a:pPr lvl="0"/>
            <a:r>
              <a:rPr lang="de-DE" dirty="0" smtClean="0"/>
              <a:t>Impressum</a:t>
            </a:r>
            <a:endParaRPr lang="de-DE" dirty="0"/>
          </a:p>
        </p:txBody>
      </p:sp>
      <p:pic>
        <p:nvPicPr>
          <p:cNvPr id="9" name="Bild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478" y="7097751"/>
            <a:ext cx="1955072" cy="21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30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1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0693400" cy="7669062"/>
          </a:xfrm>
          <a:pattFill prst="wdUpDiag">
            <a:fgClr>
              <a:schemeClr val="tx1">
                <a:lumMod val="25000"/>
                <a:lumOff val="75000"/>
              </a:schemeClr>
            </a:fgClr>
            <a:bgClr>
              <a:schemeClr val="accent2">
                <a:lumMod val="60000"/>
                <a:lumOff val="40000"/>
              </a:schemeClr>
            </a:bgClr>
          </a:pattFill>
        </p:spPr>
        <p:txBody>
          <a:bodyPr/>
          <a:lstStyle>
            <a:lvl1pPr marL="0" indent="0" algn="ctr">
              <a:lnSpc>
                <a:spcPct val="300000"/>
              </a:lnSpc>
              <a:buNone/>
              <a:defRPr i="0" baseline="0"/>
            </a:lvl1pPr>
          </a:lstStyle>
          <a:p>
            <a:r>
              <a:rPr lang="de-DE" dirty="0" smtClean="0"/>
              <a:t>                                                                 Schraffierte Fläche durch Bild ersetzen</a:t>
            </a:r>
            <a:endParaRPr lang="de-DE" dirty="0"/>
          </a:p>
        </p:txBody>
      </p:sp>
      <p:sp>
        <p:nvSpPr>
          <p:cNvPr id="6" name="Titel 3"/>
          <p:cNvSpPr>
            <a:spLocks noGrp="1"/>
          </p:cNvSpPr>
          <p:nvPr>
            <p:ph type="title" hasCustomPrompt="1"/>
          </p:nvPr>
        </p:nvSpPr>
        <p:spPr>
          <a:xfrm>
            <a:off x="594172" y="540271"/>
            <a:ext cx="3240000" cy="3240000"/>
          </a:xfrm>
          <a:solidFill>
            <a:schemeClr val="accent1">
              <a:alpha val="95000"/>
            </a:schemeClr>
          </a:solidFill>
        </p:spPr>
        <p:txBody>
          <a:bodyPr lIns="180000" tIns="180000" rIns="180000" bIns="180000">
            <a:noAutofit/>
          </a:bodyPr>
          <a:lstStyle>
            <a:lvl1pPr algn="l">
              <a:defRPr sz="1600" b="0" kern="120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 smtClean="0"/>
              <a:t>HEADLINE IN VERSALIEN EINFÜGEN! 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SEKUNDÄRFARBEN DÜRFEN VERWENDET WERDEN.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POSITION DES QUADRATS DARF VERÄNDERT WERDEN.</a:t>
            </a:r>
            <a:br>
              <a:rPr lang="de-DE" dirty="0" smtClean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94901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Kapiteltrenn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 descr="wasserturm Kopie Kopie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33862" r="75208"/>
                    </a14:imgEffect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66" r="19572"/>
          <a:stretch/>
        </p:blipFill>
        <p:spPr>
          <a:xfrm>
            <a:off x="7454043" y="2160451"/>
            <a:ext cx="2842098" cy="3487470"/>
          </a:xfrm>
          <a:prstGeom prst="rect">
            <a:avLst/>
          </a:prstGeom>
        </p:spPr>
      </p:pic>
      <p:sp>
        <p:nvSpPr>
          <p:cNvPr id="13" name="Rechteck 12"/>
          <p:cNvSpPr/>
          <p:nvPr userDrawn="1"/>
        </p:nvSpPr>
        <p:spPr>
          <a:xfrm>
            <a:off x="2" y="2160451"/>
            <a:ext cx="10693398" cy="3486561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spcCol="0" rtlCol="0" anchor="ctr"/>
          <a:lstStyle/>
          <a:p>
            <a:pPr algn="ctr"/>
            <a:r>
              <a:rPr lang="de-DE" dirty="0" smtClean="0">
                <a:solidFill>
                  <a:schemeClr val="accent1"/>
                </a:solidFill>
              </a:rPr>
              <a:t> 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47676" y="3131936"/>
            <a:ext cx="7872426" cy="10445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KAPITELFOLIE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47676" y="2663936"/>
            <a:ext cx="7872426" cy="36083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rgbClr val="FFFFFE"/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de-DE" dirty="0"/>
          </a:p>
        </p:txBody>
      </p:sp>
      <p:pic>
        <p:nvPicPr>
          <p:cNvPr id="9" name="Bild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478" y="7097751"/>
            <a:ext cx="1955072" cy="21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890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Kapiteltrenn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12"/>
          <p:cNvSpPr>
            <a:spLocks noGrp="1"/>
          </p:cNvSpPr>
          <p:nvPr>
            <p:ph type="pic" sz="quarter" idx="10" hasCustomPrompt="1"/>
          </p:nvPr>
        </p:nvSpPr>
        <p:spPr>
          <a:xfrm>
            <a:off x="594172" y="1"/>
            <a:ext cx="10099228" cy="6120890"/>
          </a:xfrm>
          <a:pattFill prst="wdUpDiag">
            <a:fgClr>
              <a:schemeClr val="tx1">
                <a:lumMod val="25000"/>
                <a:lumOff val="75000"/>
              </a:schemeClr>
            </a:fgClr>
            <a:bgClr>
              <a:schemeClr val="accent2">
                <a:lumMod val="60000"/>
                <a:lumOff val="40000"/>
              </a:schemeClr>
            </a:bgClr>
          </a:pattFill>
        </p:spPr>
        <p:txBody>
          <a:bodyPr/>
          <a:lstStyle>
            <a:lvl1pPr marL="0" indent="0" algn="ctr">
              <a:lnSpc>
                <a:spcPct val="300000"/>
              </a:lnSpc>
              <a:buNone/>
              <a:defRPr i="0" baseline="0"/>
            </a:lvl1pPr>
          </a:lstStyle>
          <a:p>
            <a:r>
              <a:rPr lang="de-DE" dirty="0" smtClean="0"/>
              <a:t>                                                                 Schraffierte Fläche durch Bild ersetzen</a:t>
            </a:r>
            <a:endParaRPr lang="de-DE" dirty="0"/>
          </a:p>
        </p:txBody>
      </p:sp>
      <p:sp>
        <p:nvSpPr>
          <p:cNvPr id="6" name="Titel 3"/>
          <p:cNvSpPr>
            <a:spLocks noGrp="1"/>
          </p:cNvSpPr>
          <p:nvPr>
            <p:ph type="title" hasCustomPrompt="1"/>
          </p:nvPr>
        </p:nvSpPr>
        <p:spPr>
          <a:xfrm>
            <a:off x="1278248" y="4069023"/>
            <a:ext cx="3240000" cy="3240000"/>
          </a:xfrm>
          <a:solidFill>
            <a:schemeClr val="accent1">
              <a:alpha val="95000"/>
            </a:schemeClr>
          </a:solidFill>
          <a:ln>
            <a:noFill/>
          </a:ln>
        </p:spPr>
        <p:txBody>
          <a:bodyPr lIns="180000" tIns="180000" rIns="180000" bIns="180000">
            <a:noAutofit/>
          </a:bodyPr>
          <a:lstStyle>
            <a:lvl1pPr algn="l">
              <a:defRPr sz="1600" b="0" kern="120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 smtClean="0"/>
              <a:t>KAPITELFOLIE TEXT MIT INFO</a:t>
            </a:r>
            <a:br>
              <a:rPr lang="de-DE" dirty="0" smtClean="0"/>
            </a:br>
            <a:endParaRPr lang="de-DE" dirty="0"/>
          </a:p>
        </p:txBody>
      </p:sp>
      <p:pic>
        <p:nvPicPr>
          <p:cNvPr id="7" name="Bild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478" y="7097751"/>
            <a:ext cx="1955072" cy="210999"/>
          </a:xfrm>
          <a:prstGeom prst="rect">
            <a:avLst/>
          </a:prstGeom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erbild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Bildplatzhalter 1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0693400" cy="3204566"/>
          </a:xfrm>
          <a:pattFill prst="wdUpDiag">
            <a:fgClr>
              <a:schemeClr val="tx1">
                <a:lumMod val="25000"/>
                <a:lumOff val="75000"/>
              </a:schemeClr>
            </a:fgClr>
            <a:bgClr>
              <a:schemeClr val="accent2">
                <a:lumMod val="60000"/>
                <a:lumOff val="40000"/>
              </a:schemeClr>
            </a:bgClr>
          </a:pattFill>
        </p:spPr>
        <p:txBody>
          <a:bodyPr/>
          <a:lstStyle>
            <a:lvl1pPr marL="0" indent="0" algn="ctr">
              <a:lnSpc>
                <a:spcPct val="300000"/>
              </a:lnSpc>
              <a:buNone/>
              <a:defRPr i="0" baseline="0"/>
            </a:lvl1pPr>
          </a:lstStyle>
          <a:p>
            <a:r>
              <a:rPr lang="de-DE" dirty="0" smtClean="0"/>
              <a:t>                                                                 Schraffierte Fläche durch Bild ersetzen</a:t>
            </a:r>
            <a:endParaRPr lang="de-DE" dirty="0"/>
          </a:p>
        </p:txBody>
      </p:sp>
      <p:sp>
        <p:nvSpPr>
          <p:cNvPr id="10" name="Inhaltsplatzhalter 5"/>
          <p:cNvSpPr>
            <a:spLocks noGrp="1"/>
          </p:cNvSpPr>
          <p:nvPr>
            <p:ph sz="quarter" idx="12"/>
          </p:nvPr>
        </p:nvSpPr>
        <p:spPr>
          <a:xfrm>
            <a:off x="450850" y="4270577"/>
            <a:ext cx="9791700" cy="267791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9" name="Titel 3"/>
          <p:cNvSpPr>
            <a:spLocks noGrp="1"/>
          </p:cNvSpPr>
          <p:nvPr>
            <p:ph type="title" hasCustomPrompt="1"/>
          </p:nvPr>
        </p:nvSpPr>
        <p:spPr>
          <a:xfrm>
            <a:off x="450156" y="497572"/>
            <a:ext cx="3240000" cy="3240000"/>
          </a:xfrm>
          <a:solidFill>
            <a:schemeClr val="accent1">
              <a:alpha val="95000"/>
            </a:schemeClr>
          </a:solidFill>
        </p:spPr>
        <p:txBody>
          <a:bodyPr lIns="180000" tIns="180000" rIns="180000" bIns="180000">
            <a:noAutofit/>
          </a:bodyPr>
          <a:lstStyle>
            <a:lvl1pPr algn="l">
              <a:defRPr sz="1600" b="0" kern="120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smtClean="0"/>
              <a:t>HEADERFOLIE MIT TEXT 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pic>
        <p:nvPicPr>
          <p:cNvPr id="11" name="Bild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478" y="7097751"/>
            <a:ext cx="1955072" cy="210999"/>
          </a:xfrm>
          <a:prstGeom prst="rect">
            <a:avLst/>
          </a:prstGeom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Headerbild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203893"/>
            <a:ext cx="10693400" cy="5097017"/>
          </a:xfrm>
          <a:pattFill prst="wdUpDiag">
            <a:fgClr>
              <a:schemeClr val="tx1">
                <a:lumMod val="25000"/>
                <a:lumOff val="75000"/>
              </a:schemeClr>
            </a:fgClr>
            <a:bgClr>
              <a:schemeClr val="accent2">
                <a:lumMod val="60000"/>
                <a:lumOff val="40000"/>
              </a:schemeClr>
            </a:bgClr>
          </a:pattFill>
        </p:spPr>
        <p:txBody>
          <a:bodyPr/>
          <a:lstStyle>
            <a:lvl1pPr marL="0" indent="0" algn="ctr">
              <a:lnSpc>
                <a:spcPct val="300000"/>
              </a:lnSpc>
              <a:buNone/>
              <a:defRPr i="0" baseline="0"/>
            </a:lvl1pPr>
          </a:lstStyle>
          <a:p>
            <a:r>
              <a:rPr lang="de-DE" dirty="0" smtClean="0"/>
              <a:t>                                                                 Schraffierte Fläche durch Bild ersetzen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itel 3"/>
          <p:cNvSpPr>
            <a:spLocks noGrp="1"/>
          </p:cNvSpPr>
          <p:nvPr>
            <p:ph type="title" hasCustomPrompt="1"/>
          </p:nvPr>
        </p:nvSpPr>
        <p:spPr>
          <a:xfrm>
            <a:off x="594173" y="467569"/>
            <a:ext cx="2916323" cy="5185270"/>
          </a:xfrm>
          <a:solidFill>
            <a:schemeClr val="accent1">
              <a:alpha val="95000"/>
            </a:schemeClr>
          </a:solidFill>
        </p:spPr>
        <p:txBody>
          <a:bodyPr lIns="180000" tIns="180000" rIns="180000" bIns="180000">
            <a:noAutofit/>
          </a:bodyPr>
          <a:lstStyle>
            <a:lvl1pPr algn="l">
              <a:defRPr sz="1600" b="0" kern="1200" cap="none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 smtClean="0"/>
              <a:t>HEADLINE EINFÜGEN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SEKUNDÄRFARBEN DÜRFEN VERWENDET WERDEN. 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pic>
        <p:nvPicPr>
          <p:cNvPr id="7" name="Bild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478" y="7097751"/>
            <a:ext cx="1955072" cy="21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512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Headerbild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0693400" cy="7561262"/>
          </a:xfrm>
          <a:pattFill prst="wdUpDiag">
            <a:fgClr>
              <a:schemeClr val="tx1">
                <a:lumMod val="25000"/>
                <a:lumOff val="75000"/>
              </a:schemeClr>
            </a:fgClr>
            <a:bgClr>
              <a:schemeClr val="accent2">
                <a:lumMod val="60000"/>
                <a:lumOff val="40000"/>
              </a:schemeClr>
            </a:bgClr>
          </a:pattFill>
        </p:spPr>
        <p:txBody>
          <a:bodyPr/>
          <a:lstStyle>
            <a:lvl1pPr marL="0" indent="0" algn="ctr">
              <a:lnSpc>
                <a:spcPct val="300000"/>
              </a:lnSpc>
              <a:buNone/>
              <a:defRPr i="0" baseline="0"/>
            </a:lvl1pPr>
          </a:lstStyle>
          <a:p>
            <a:r>
              <a:rPr lang="de-DE" dirty="0" smtClean="0"/>
              <a:t>                                                                 Schraffierte Fläche durch Bild ersetzen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el 3"/>
          <p:cNvSpPr>
            <a:spLocks noGrp="1"/>
          </p:cNvSpPr>
          <p:nvPr>
            <p:ph type="title" hasCustomPrompt="1"/>
          </p:nvPr>
        </p:nvSpPr>
        <p:spPr>
          <a:xfrm>
            <a:off x="594173" y="0"/>
            <a:ext cx="2916323" cy="6912718"/>
          </a:xfrm>
          <a:solidFill>
            <a:schemeClr val="accent1">
              <a:alpha val="95000"/>
            </a:schemeClr>
          </a:solidFill>
        </p:spPr>
        <p:txBody>
          <a:bodyPr lIns="180000" tIns="612000" rIns="180000" bIns="180000">
            <a:noAutofit/>
          </a:bodyPr>
          <a:lstStyle>
            <a:lvl1pPr algn="l">
              <a:defRPr sz="1600" b="0" kern="1200" cap="none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 smtClean="0"/>
              <a:t>HEADLINE EINFÜGEN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SEKUNDÄRFARBEN DÜRFEN VERWENDET WERDEN. 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Headerbild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0693400" cy="7561262"/>
          </a:xfrm>
          <a:pattFill prst="wdUpDiag">
            <a:fgClr>
              <a:schemeClr val="tx1">
                <a:lumMod val="25000"/>
                <a:lumOff val="75000"/>
              </a:schemeClr>
            </a:fgClr>
            <a:bgClr>
              <a:schemeClr val="accent2">
                <a:lumMod val="60000"/>
                <a:lumOff val="40000"/>
              </a:schemeClr>
            </a:bgClr>
          </a:pattFill>
        </p:spPr>
        <p:txBody>
          <a:bodyPr/>
          <a:lstStyle>
            <a:lvl1pPr marL="0" indent="0" algn="ctr">
              <a:lnSpc>
                <a:spcPct val="300000"/>
              </a:lnSpc>
              <a:buNone/>
              <a:defRPr i="0" baseline="0"/>
            </a:lvl1pPr>
          </a:lstStyle>
          <a:p>
            <a:r>
              <a:rPr lang="de-DE" dirty="0" smtClean="0"/>
              <a:t>                                                                 Schraffierte Fläche durch Bild ersetzen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Inhaltsplatzhalter 7"/>
          <p:cNvSpPr>
            <a:spLocks noGrp="1"/>
          </p:cNvSpPr>
          <p:nvPr>
            <p:ph sz="quarter" idx="14"/>
          </p:nvPr>
        </p:nvSpPr>
        <p:spPr>
          <a:xfrm>
            <a:off x="7542550" y="4464958"/>
            <a:ext cx="2700000" cy="2700000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txBody>
          <a:bodyPr vert="horz" wrap="square" lIns="108000" tIns="108000" rIns="108000" bIns="108000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/>
                </a:solidFill>
              </a:defRPr>
            </a:lvl3pPr>
            <a:lvl4pPr marL="0" indent="0">
              <a:buFontTx/>
              <a:buNone/>
              <a:defRPr>
                <a:solidFill>
                  <a:schemeClr val="tx1"/>
                </a:solidFill>
              </a:defRPr>
            </a:lvl4pPr>
            <a:lvl5pPr marL="1828800" indent="0">
              <a:lnSpc>
                <a:spcPct val="110000"/>
              </a:lnSpc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de-DE" dirty="0" smtClean="0"/>
              <a:t>Mastertextformat bearbeiten</a:t>
            </a:r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6916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elplatzhalter 17"/>
          <p:cNvSpPr>
            <a:spLocks noGrp="1"/>
          </p:cNvSpPr>
          <p:nvPr>
            <p:ph type="title"/>
          </p:nvPr>
        </p:nvSpPr>
        <p:spPr>
          <a:xfrm>
            <a:off x="450850" y="935038"/>
            <a:ext cx="9791700" cy="90011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9" name="Textplatzhalter 18"/>
          <p:cNvSpPr>
            <a:spLocks noGrp="1"/>
          </p:cNvSpPr>
          <p:nvPr>
            <p:ph type="body" idx="1"/>
          </p:nvPr>
        </p:nvSpPr>
        <p:spPr>
          <a:xfrm>
            <a:off x="450851" y="1979613"/>
            <a:ext cx="9793054" cy="47752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22" name="Foliennummernplatzhalter 21"/>
          <p:cNvSpPr>
            <a:spLocks noGrp="1"/>
          </p:cNvSpPr>
          <p:nvPr>
            <p:ph type="sldNum" sz="quarter" idx="4"/>
          </p:nvPr>
        </p:nvSpPr>
        <p:spPr>
          <a:xfrm>
            <a:off x="450156" y="7164958"/>
            <a:ext cx="1152128" cy="14406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F80B8-803C-4AB6-A8AE-01828F490E66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Bild 5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478" y="7097751"/>
            <a:ext cx="1955072" cy="210999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877" y="6732959"/>
            <a:ext cx="2563367" cy="614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1455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5" r:id="rId2"/>
    <p:sldLayoutId id="2147483658" r:id="rId3"/>
    <p:sldLayoutId id="2147483676" r:id="rId4"/>
    <p:sldLayoutId id="2147483677" r:id="rId5"/>
    <p:sldLayoutId id="2147483672" r:id="rId6"/>
    <p:sldLayoutId id="2147483678" r:id="rId7"/>
    <p:sldLayoutId id="2147483679" r:id="rId8"/>
    <p:sldLayoutId id="2147483671" r:id="rId9"/>
    <p:sldLayoutId id="2147483667" r:id="rId10"/>
    <p:sldLayoutId id="2147483653" r:id="rId11"/>
    <p:sldLayoutId id="2147483651" r:id="rId12"/>
    <p:sldLayoutId id="2147483655" r:id="rId13"/>
    <p:sldLayoutId id="2147483660" r:id="rId14"/>
    <p:sldLayoutId id="2147483661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1043056" rtl="0" eaLnBrk="1" latinLnBrk="0" hangingPunct="1">
        <a:spcBef>
          <a:spcPct val="0"/>
        </a:spcBef>
        <a:buNone/>
        <a:defRPr sz="2400" b="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0000" indent="-182563" algn="l" defTabSz="1043056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SzPct val="10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2563" algn="l" defTabSz="1043056" rtl="0" eaLnBrk="1" latinLnBrk="0" hangingPunct="1">
        <a:lnSpc>
          <a:spcPct val="110000"/>
        </a:lnSpc>
        <a:spcBef>
          <a:spcPts val="600"/>
        </a:spcBef>
        <a:buSzPct val="10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80000" indent="-182563" algn="l" defTabSz="1043056" rtl="0" eaLnBrk="1" latinLnBrk="0" hangingPunct="1">
        <a:lnSpc>
          <a:spcPct val="110000"/>
        </a:lnSpc>
        <a:spcBef>
          <a:spcPts val="600"/>
        </a:spcBef>
        <a:buSzPct val="10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80000" indent="-182563" algn="l" defTabSz="1043056" rtl="0" eaLnBrk="1" latinLnBrk="0" hangingPunct="1">
        <a:lnSpc>
          <a:spcPct val="110000"/>
        </a:lnSpc>
        <a:spcBef>
          <a:spcPts val="600"/>
        </a:spcBef>
        <a:buSzPct val="10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" indent="-182563" algn="l" defTabSz="1043056" rtl="0" eaLnBrk="1" latinLnBrk="0" hangingPunct="1">
        <a:lnSpc>
          <a:spcPct val="110000"/>
        </a:lnSpc>
        <a:spcBef>
          <a:spcPts val="600"/>
        </a:spcBef>
        <a:buSzPct val="10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1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mailto:stadtentwaesserung@mannheim.de" TargetMode="Externa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" t="175" r="-10" b="5148"/>
          <a:stretch/>
        </p:blipFill>
        <p:spPr>
          <a:xfrm>
            <a:off x="0" y="1260352"/>
            <a:ext cx="5346000" cy="5112567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" t="5" r="222" b="6557"/>
          <a:stretch/>
        </p:blipFill>
        <p:spPr>
          <a:xfrm>
            <a:off x="5336760" y="1260351"/>
            <a:ext cx="5356639" cy="5112567"/>
          </a:xfrm>
          <a:prstGeom prst="rect">
            <a:avLst/>
          </a:prstGeom>
        </p:spPr>
      </p:pic>
      <p:sp>
        <p:nvSpPr>
          <p:cNvPr id="15" name="Titel 2"/>
          <p:cNvSpPr>
            <a:spLocks noGrp="1"/>
          </p:cNvSpPr>
          <p:nvPr>
            <p:ph type="title"/>
          </p:nvPr>
        </p:nvSpPr>
        <p:spPr>
          <a:xfrm>
            <a:off x="6930876" y="3960651"/>
            <a:ext cx="3240000" cy="3240000"/>
          </a:xfrm>
        </p:spPr>
        <p:txBody>
          <a:bodyPr/>
          <a:lstStyle/>
          <a:p>
            <a:r>
              <a:rPr lang="de-DE" sz="1800" dirty="0" smtClean="0"/>
              <a:t/>
            </a:r>
            <a:br>
              <a:rPr lang="de-DE" sz="1800" dirty="0" smtClean="0"/>
            </a:br>
            <a:r>
              <a:rPr lang="de-DE" sz="1800" dirty="0" smtClean="0"/>
              <a:t/>
            </a:r>
            <a:br>
              <a:rPr lang="de-DE" sz="1800" dirty="0" smtClean="0"/>
            </a:br>
            <a:r>
              <a:rPr lang="de-DE" sz="1800" dirty="0" smtClean="0"/>
              <a:t>EBS MANNHEIM – </a:t>
            </a:r>
            <a:br>
              <a:rPr lang="de-DE" sz="1800" dirty="0" smtClean="0"/>
            </a:br>
            <a:r>
              <a:rPr lang="de-DE" sz="1800" dirty="0" smtClean="0"/>
              <a:t/>
            </a:r>
            <a:br>
              <a:rPr lang="de-DE" sz="1800" dirty="0" smtClean="0"/>
            </a:br>
            <a:r>
              <a:rPr lang="de-DE" sz="1800" dirty="0" smtClean="0"/>
              <a:t>WASTEWATER</a:t>
            </a:r>
            <a:br>
              <a:rPr lang="de-DE" sz="1800" dirty="0" smtClean="0"/>
            </a:br>
            <a:r>
              <a:rPr lang="de-DE" sz="1800" dirty="0" smtClean="0"/>
              <a:t>DEPARTMENT CITY OF</a:t>
            </a:r>
            <a:br>
              <a:rPr lang="de-DE" sz="1800" dirty="0" smtClean="0"/>
            </a:br>
            <a:r>
              <a:rPr lang="de-DE" sz="1800" dirty="0" smtClean="0"/>
              <a:t>MANNHEIM</a:t>
            </a:r>
            <a:endParaRPr lang="de-DE" sz="18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6980" y="269353"/>
            <a:ext cx="2563367" cy="614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603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0850" y="935038"/>
            <a:ext cx="9791700" cy="505333"/>
          </a:xfrm>
        </p:spPr>
        <p:txBody>
          <a:bodyPr>
            <a:normAutofit fontScale="90000"/>
          </a:bodyPr>
          <a:lstStyle/>
          <a:p>
            <a:r>
              <a:rPr lang="de-DE" sz="2800" b="1" dirty="0" err="1"/>
              <a:t>Expense</a:t>
            </a:r>
            <a:r>
              <a:rPr lang="de-DE" sz="2800" b="1" dirty="0"/>
              <a:t> </a:t>
            </a:r>
            <a:r>
              <a:rPr lang="de-DE" sz="2800" b="1" dirty="0" err="1"/>
              <a:t>distribution</a:t>
            </a:r>
            <a:r>
              <a:rPr lang="de-DE" altLang="de-DE" dirty="0">
                <a:ea typeface="ヒラギノ角ゴ Pro W3" pitchFamily="1" charset="-128"/>
              </a:rPr>
              <a:t/>
            </a:r>
            <a:br>
              <a:rPr lang="de-DE" altLang="de-DE" dirty="0">
                <a:ea typeface="ヒラギノ角ゴ Pro W3" pitchFamily="1" charset="-128"/>
              </a:rPr>
            </a:br>
            <a:endParaRPr lang="de-DE" b="1" cap="none" dirty="0">
              <a:solidFill>
                <a:srgbClr val="0070C0"/>
              </a:solidFill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10</a:t>
            </a:fld>
            <a:endParaRPr lang="de-DE"/>
          </a:p>
        </p:txBody>
      </p:sp>
      <p:graphicFrame>
        <p:nvGraphicFramePr>
          <p:cNvPr id="18" name="Diagramm 17"/>
          <p:cNvGraphicFramePr/>
          <p:nvPr>
            <p:extLst>
              <p:ext uri="{D42A27DB-BD31-4B8C-83A1-F6EECF244321}">
                <p14:modId xmlns:p14="http://schemas.microsoft.com/office/powerpoint/2010/main" val="3259217072"/>
              </p:ext>
            </p:extLst>
          </p:nvPr>
        </p:nvGraphicFramePr>
        <p:xfrm>
          <a:off x="-161912" y="1764407"/>
          <a:ext cx="10656490" cy="6624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5961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err="1"/>
              <a:t>Sewerage</a:t>
            </a:r>
            <a:r>
              <a:rPr lang="de-DE" b="1" dirty="0"/>
              <a:t> </a:t>
            </a:r>
            <a:r>
              <a:rPr lang="de-DE" b="1" dirty="0" err="1"/>
              <a:t>disposal</a:t>
            </a:r>
            <a:r>
              <a:rPr lang="de-DE" b="1" dirty="0"/>
              <a:t> 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11</a:t>
            </a:fld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12"/>
          </p:nvPr>
        </p:nvSpPr>
        <p:spPr>
          <a:xfrm>
            <a:off x="450850" y="1980431"/>
            <a:ext cx="9791700" cy="4068763"/>
          </a:xfrm>
        </p:spPr>
        <p:txBody>
          <a:bodyPr>
            <a:noAutofit/>
          </a:bodyPr>
          <a:lstStyle/>
          <a:p>
            <a:pPr>
              <a:spcBef>
                <a:spcPts val="300"/>
              </a:spcBef>
              <a:defRPr/>
            </a:pPr>
            <a:r>
              <a:rPr lang="de-DE" sz="1600" dirty="0" err="1">
                <a:solidFill>
                  <a:schemeClr val="bg2"/>
                </a:solidFill>
              </a:rPr>
              <a:t>Sewerage</a:t>
            </a:r>
            <a:r>
              <a:rPr lang="de-DE" sz="1600" dirty="0">
                <a:solidFill>
                  <a:schemeClr val="bg2"/>
                </a:solidFill>
              </a:rPr>
              <a:t> </a:t>
            </a:r>
            <a:r>
              <a:rPr lang="de-DE" sz="1600" dirty="0" err="1">
                <a:solidFill>
                  <a:schemeClr val="bg2"/>
                </a:solidFill>
              </a:rPr>
              <a:t>system</a:t>
            </a:r>
            <a:r>
              <a:rPr lang="de-DE" sz="1600" dirty="0">
                <a:solidFill>
                  <a:schemeClr val="bg2"/>
                </a:solidFill>
              </a:rPr>
              <a:t> </a:t>
            </a:r>
            <a:r>
              <a:rPr lang="de-DE" sz="1600" dirty="0" err="1">
                <a:solidFill>
                  <a:schemeClr val="bg2"/>
                </a:solidFill>
              </a:rPr>
              <a:t>length</a:t>
            </a:r>
            <a:endParaRPr lang="de-DE" sz="1600" dirty="0">
              <a:solidFill>
                <a:schemeClr val="bg2"/>
              </a:solidFill>
            </a:endParaRPr>
          </a:p>
          <a:p>
            <a:pPr>
              <a:spcBef>
                <a:spcPts val="300"/>
              </a:spcBef>
              <a:defRPr/>
            </a:pPr>
            <a:r>
              <a:rPr lang="de-DE" sz="1600" dirty="0" smtClean="0"/>
              <a:t>842 km </a:t>
            </a:r>
            <a:r>
              <a:rPr lang="de-DE" sz="1600" dirty="0" err="1">
                <a:solidFill>
                  <a:schemeClr val="bg2"/>
                </a:solidFill>
              </a:rPr>
              <a:t>under</a:t>
            </a:r>
            <a:r>
              <a:rPr lang="de-DE" sz="1600" dirty="0">
                <a:solidFill>
                  <a:schemeClr val="bg2"/>
                </a:solidFill>
              </a:rPr>
              <a:t> </a:t>
            </a:r>
            <a:r>
              <a:rPr lang="de-DE" sz="1600" dirty="0" err="1">
                <a:solidFill>
                  <a:schemeClr val="bg2"/>
                </a:solidFill>
              </a:rPr>
              <a:t>the</a:t>
            </a:r>
            <a:r>
              <a:rPr lang="de-DE" sz="1600" dirty="0">
                <a:solidFill>
                  <a:schemeClr val="bg2"/>
                </a:solidFill>
              </a:rPr>
              <a:t> </a:t>
            </a:r>
            <a:r>
              <a:rPr lang="de-DE" sz="1600" dirty="0" err="1">
                <a:solidFill>
                  <a:schemeClr val="bg2"/>
                </a:solidFill>
              </a:rPr>
              <a:t>responsibility</a:t>
            </a:r>
            <a:r>
              <a:rPr lang="de-DE" sz="1600" dirty="0">
                <a:solidFill>
                  <a:schemeClr val="bg2"/>
                </a:solidFill>
              </a:rPr>
              <a:t> </a:t>
            </a:r>
            <a:r>
              <a:rPr lang="de-DE" sz="1600" dirty="0" err="1">
                <a:solidFill>
                  <a:schemeClr val="bg2"/>
                </a:solidFill>
              </a:rPr>
              <a:t>of</a:t>
            </a:r>
            <a:r>
              <a:rPr lang="de-DE" sz="1600" dirty="0">
                <a:solidFill>
                  <a:schemeClr val="bg2"/>
                </a:solidFill>
              </a:rPr>
              <a:t> EBS Mannheim</a:t>
            </a:r>
          </a:p>
          <a:p>
            <a:pPr>
              <a:defRPr/>
            </a:pPr>
            <a:endParaRPr lang="de-DE" sz="1600" dirty="0"/>
          </a:p>
          <a:p>
            <a:pPr>
              <a:spcBef>
                <a:spcPts val="300"/>
              </a:spcBef>
              <a:defRPr/>
            </a:pPr>
            <a:r>
              <a:rPr lang="de-DE" sz="1600" dirty="0"/>
              <a:t>Year </a:t>
            </a:r>
            <a:r>
              <a:rPr lang="de-DE" sz="1600" dirty="0" err="1"/>
              <a:t>of</a:t>
            </a:r>
            <a:r>
              <a:rPr lang="de-DE" sz="1600" dirty="0"/>
              <a:t> </a:t>
            </a:r>
            <a:r>
              <a:rPr lang="de-DE" sz="1600" dirty="0" err="1"/>
              <a:t>sewerage</a:t>
            </a:r>
            <a:r>
              <a:rPr lang="de-DE" sz="1600" dirty="0"/>
              <a:t> </a:t>
            </a:r>
            <a:r>
              <a:rPr lang="de-DE" sz="1600" dirty="0" err="1"/>
              <a:t>system</a:t>
            </a:r>
            <a:r>
              <a:rPr lang="de-DE" sz="1600" dirty="0"/>
              <a:t> </a:t>
            </a:r>
            <a:r>
              <a:rPr lang="de-DE" sz="1600" dirty="0" err="1"/>
              <a:t>construction</a:t>
            </a:r>
            <a:endParaRPr lang="de-DE" sz="1600" dirty="0"/>
          </a:p>
          <a:p>
            <a:pPr>
              <a:spcBef>
                <a:spcPts val="300"/>
              </a:spcBef>
              <a:defRPr/>
            </a:pPr>
            <a:r>
              <a:rPr lang="de-DE" sz="1600" dirty="0" err="1" smtClean="0"/>
              <a:t>since</a:t>
            </a:r>
            <a:r>
              <a:rPr lang="de-DE" sz="1600" dirty="0" smtClean="0"/>
              <a:t> 1876</a:t>
            </a:r>
            <a:endParaRPr lang="de-DE" sz="1600" dirty="0"/>
          </a:p>
          <a:p>
            <a:pPr>
              <a:defRPr/>
            </a:pPr>
            <a:endParaRPr lang="de-DE" sz="1600" dirty="0"/>
          </a:p>
          <a:p>
            <a:pPr>
              <a:spcBef>
                <a:spcPts val="300"/>
              </a:spcBef>
              <a:defRPr/>
            </a:pPr>
            <a:r>
              <a:rPr lang="de-DE" sz="1600" dirty="0" err="1" smtClean="0"/>
              <a:t>Sewer</a:t>
            </a:r>
            <a:r>
              <a:rPr lang="de-DE" sz="1600" dirty="0" smtClean="0"/>
              <a:t> </a:t>
            </a:r>
            <a:r>
              <a:rPr lang="de-DE" sz="1600" dirty="0" err="1" smtClean="0"/>
              <a:t>section</a:t>
            </a:r>
            <a:endParaRPr lang="de-DE" sz="1600" dirty="0"/>
          </a:p>
          <a:p>
            <a:pPr>
              <a:spcBef>
                <a:spcPts val="300"/>
              </a:spcBef>
              <a:defRPr/>
            </a:pPr>
            <a:r>
              <a:rPr lang="de-DE" sz="1600" dirty="0" smtClean="0"/>
              <a:t>250 </a:t>
            </a:r>
            <a:r>
              <a:rPr lang="de-DE" sz="1600" dirty="0">
                <a:solidFill>
                  <a:schemeClr val="bg2"/>
                </a:solidFill>
              </a:rPr>
              <a:t>–</a:t>
            </a:r>
            <a:r>
              <a:rPr lang="de-DE" sz="1600" dirty="0" smtClean="0"/>
              <a:t> </a:t>
            </a:r>
            <a:r>
              <a:rPr lang="de-DE" sz="1600" dirty="0"/>
              <a:t>5.200 mm</a:t>
            </a:r>
          </a:p>
          <a:p>
            <a:pPr>
              <a:defRPr/>
            </a:pPr>
            <a:endParaRPr lang="de-DE" sz="1600" dirty="0"/>
          </a:p>
          <a:p>
            <a:pPr>
              <a:spcBef>
                <a:spcPts val="300"/>
              </a:spcBef>
              <a:defRPr/>
            </a:pPr>
            <a:r>
              <a:rPr lang="de-DE" sz="1600" dirty="0" err="1">
                <a:solidFill>
                  <a:schemeClr val="bg2"/>
                </a:solidFill>
              </a:rPr>
              <a:t>Canalized</a:t>
            </a:r>
            <a:r>
              <a:rPr lang="de-DE" sz="1600" dirty="0">
                <a:solidFill>
                  <a:schemeClr val="bg2"/>
                </a:solidFill>
              </a:rPr>
              <a:t> </a:t>
            </a:r>
            <a:r>
              <a:rPr lang="de-DE" sz="1600" dirty="0" err="1" smtClean="0">
                <a:solidFill>
                  <a:schemeClr val="bg2"/>
                </a:solidFill>
              </a:rPr>
              <a:t>area</a:t>
            </a:r>
            <a:r>
              <a:rPr lang="de-DE" sz="1600" dirty="0" smtClean="0">
                <a:solidFill>
                  <a:schemeClr val="bg2"/>
                </a:solidFill>
              </a:rPr>
              <a:t> </a:t>
            </a:r>
          </a:p>
          <a:p>
            <a:pPr>
              <a:spcBef>
                <a:spcPts val="300"/>
              </a:spcBef>
              <a:defRPr/>
            </a:pPr>
            <a:r>
              <a:rPr lang="de-DE" sz="1600" dirty="0" err="1" smtClean="0"/>
              <a:t>approx</a:t>
            </a:r>
            <a:r>
              <a:rPr lang="de-DE" sz="1600" dirty="0" smtClean="0"/>
              <a:t>. </a:t>
            </a:r>
            <a:r>
              <a:rPr lang="de-DE" sz="1600" dirty="0"/>
              <a:t>7.100 ha</a:t>
            </a:r>
          </a:p>
          <a:p>
            <a:pPr>
              <a:defRPr/>
            </a:pPr>
            <a:endParaRPr lang="de-DE" sz="1600" dirty="0"/>
          </a:p>
          <a:p>
            <a:pPr>
              <a:spcBef>
                <a:spcPts val="300"/>
              </a:spcBef>
              <a:defRPr/>
            </a:pPr>
            <a:r>
              <a:rPr lang="de-DE" sz="1600" dirty="0">
                <a:solidFill>
                  <a:schemeClr val="bg2"/>
                </a:solidFill>
              </a:rPr>
              <a:t>Connection </a:t>
            </a:r>
            <a:r>
              <a:rPr lang="de-DE" sz="1600" dirty="0" err="1">
                <a:solidFill>
                  <a:schemeClr val="bg2"/>
                </a:solidFill>
              </a:rPr>
              <a:t>to</a:t>
            </a:r>
            <a:r>
              <a:rPr lang="de-DE" sz="1600" dirty="0">
                <a:solidFill>
                  <a:schemeClr val="bg2"/>
                </a:solidFill>
              </a:rPr>
              <a:t> </a:t>
            </a:r>
            <a:r>
              <a:rPr lang="de-DE" sz="1600" dirty="0" err="1">
                <a:solidFill>
                  <a:schemeClr val="bg2"/>
                </a:solidFill>
              </a:rPr>
              <a:t>sewerage</a:t>
            </a:r>
            <a:r>
              <a:rPr lang="de-DE" sz="1600" dirty="0">
                <a:solidFill>
                  <a:schemeClr val="bg2"/>
                </a:solidFill>
              </a:rPr>
              <a:t> </a:t>
            </a:r>
            <a:r>
              <a:rPr lang="de-DE" sz="1600" dirty="0" err="1">
                <a:solidFill>
                  <a:schemeClr val="bg2"/>
                </a:solidFill>
              </a:rPr>
              <a:t>system</a:t>
            </a:r>
            <a:endParaRPr lang="de-DE" sz="1600" dirty="0">
              <a:solidFill>
                <a:schemeClr val="bg2"/>
              </a:solidFill>
            </a:endParaRPr>
          </a:p>
          <a:p>
            <a:pPr>
              <a:spcBef>
                <a:spcPts val="300"/>
              </a:spcBef>
              <a:defRPr/>
            </a:pPr>
            <a:r>
              <a:rPr lang="de-DE" sz="1600" dirty="0" smtClean="0"/>
              <a:t>99,9 </a:t>
            </a:r>
            <a:r>
              <a:rPr lang="de-DE" sz="1600" dirty="0"/>
              <a:t>%</a:t>
            </a:r>
          </a:p>
          <a:p>
            <a:pPr>
              <a:spcBef>
                <a:spcPct val="0"/>
              </a:spcBef>
            </a:pPr>
            <a:endParaRPr lang="de-DE" altLang="de-DE" sz="1600" dirty="0">
              <a:ea typeface="ヒラギノ角ゴ Pro W3" pitchFamily="1" charset="-128"/>
            </a:endParaRPr>
          </a:p>
          <a:p>
            <a:endParaRPr lang="de-DE" sz="160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556" y="2813873"/>
            <a:ext cx="2978146" cy="4104456"/>
          </a:xfrm>
          <a:prstGeom prst="rect">
            <a:avLst/>
          </a:prstGeom>
          <a:ln w="9525">
            <a:solidFill>
              <a:schemeClr val="bg2">
                <a:lumMod val="50000"/>
                <a:lumOff val="50000"/>
              </a:schemeClr>
            </a:solidFill>
          </a:ln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0835" b="7500"/>
          <a:stretch/>
        </p:blipFill>
        <p:spPr>
          <a:xfrm>
            <a:off x="5958769" y="347769"/>
            <a:ext cx="4283782" cy="2962667"/>
          </a:xfrm>
          <a:prstGeom prst="rect">
            <a:avLst/>
          </a:prstGeom>
          <a:ln w="9525">
            <a:solidFill>
              <a:schemeClr val="bg2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466153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Age </a:t>
            </a:r>
            <a:r>
              <a:rPr lang="de-DE" b="1" dirty="0" err="1"/>
              <a:t>structure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sewers</a:t>
            </a:r>
            <a:endParaRPr lang="de-DE" b="1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12</a:t>
            </a:fld>
            <a:endParaRPr lang="de-DE"/>
          </a:p>
        </p:txBody>
      </p:sp>
      <p:graphicFrame>
        <p:nvGraphicFramePr>
          <p:cNvPr id="13" name="Diagramm 12"/>
          <p:cNvGraphicFramePr/>
          <p:nvPr>
            <p:extLst>
              <p:ext uri="{D42A27DB-BD31-4B8C-83A1-F6EECF244321}">
                <p14:modId xmlns:p14="http://schemas.microsoft.com/office/powerpoint/2010/main" val="1112458054"/>
              </p:ext>
            </p:extLst>
          </p:nvPr>
        </p:nvGraphicFramePr>
        <p:xfrm>
          <a:off x="1465649" y="1548383"/>
          <a:ext cx="7762102" cy="51747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8217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err="1" smtClean="0"/>
              <a:t>Sewerage</a:t>
            </a:r>
            <a:r>
              <a:rPr lang="de-DE" b="1" dirty="0" smtClean="0"/>
              <a:t> </a:t>
            </a:r>
            <a:r>
              <a:rPr lang="de-DE" b="1" dirty="0" err="1" smtClean="0"/>
              <a:t>system</a:t>
            </a:r>
            <a:r>
              <a:rPr lang="de-DE" b="1" dirty="0" smtClean="0"/>
              <a:t> </a:t>
            </a:r>
            <a:r>
              <a:rPr lang="de-DE" b="1" dirty="0" err="1" smtClean="0"/>
              <a:t>inspecton</a:t>
            </a:r>
            <a:r>
              <a:rPr lang="de-DE" b="1" dirty="0" smtClean="0"/>
              <a:t> </a:t>
            </a:r>
            <a:endParaRPr lang="de-DE" b="1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13</a:t>
            </a:fld>
            <a:endParaRPr lang="de-DE"/>
          </a:p>
        </p:txBody>
      </p:sp>
      <p:pic>
        <p:nvPicPr>
          <p:cNvPr id="9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" t="-2" r="1207" b="803"/>
          <a:stretch>
            <a:fillRect/>
          </a:stretch>
        </p:blipFill>
        <p:spPr bwMode="auto">
          <a:xfrm>
            <a:off x="453441" y="3780631"/>
            <a:ext cx="2979738" cy="2470150"/>
          </a:xfrm>
          <a:prstGeom prst="rect">
            <a:avLst/>
          </a:prstGeom>
          <a:noFill/>
          <a:ln w="9525">
            <a:solidFill>
              <a:schemeClr val="bg2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3"/>
          <a:srcRect l="2864" r="31258"/>
          <a:stretch>
            <a:fillRect/>
          </a:stretch>
        </p:blipFill>
        <p:spPr bwMode="auto">
          <a:xfrm>
            <a:off x="5706740" y="3758406"/>
            <a:ext cx="2463800" cy="2492375"/>
          </a:xfrm>
          <a:prstGeom prst="rect">
            <a:avLst/>
          </a:prstGeom>
          <a:noFill/>
          <a:ln w="9525">
            <a:solidFill>
              <a:schemeClr val="bg2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Inhaltsplatzhalter 3"/>
          <p:cNvSpPr txBox="1">
            <a:spLocks/>
          </p:cNvSpPr>
          <p:nvPr/>
        </p:nvSpPr>
        <p:spPr>
          <a:xfrm>
            <a:off x="450156" y="1979613"/>
            <a:ext cx="9217024" cy="49688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de-DE" altLang="de-DE" sz="1600" dirty="0" smtClean="0">
                <a:ea typeface="ヒラギノ角ゴ Pro W3" pitchFamily="1" charset="-128"/>
              </a:rPr>
              <a:t>Digital </a:t>
            </a:r>
            <a:r>
              <a:rPr lang="de-DE" altLang="de-DE" sz="1600" dirty="0" err="1">
                <a:ea typeface="ヒラギノ角ゴ Pro W3" pitchFamily="1" charset="-128"/>
              </a:rPr>
              <a:t>based</a:t>
            </a:r>
            <a:r>
              <a:rPr lang="de-DE" altLang="de-DE" sz="1600" dirty="0">
                <a:ea typeface="ヒラギノ角ゴ Pro W3" pitchFamily="1" charset="-128"/>
              </a:rPr>
              <a:t> on TV </a:t>
            </a:r>
            <a:r>
              <a:rPr lang="de-DE" altLang="de-DE" sz="1600" dirty="0" err="1">
                <a:ea typeface="ヒラギノ角ゴ Pro W3" pitchFamily="1" charset="-128"/>
              </a:rPr>
              <a:t>examination</a:t>
            </a:r>
            <a:r>
              <a:rPr lang="de-DE" altLang="de-DE" sz="1600" dirty="0">
                <a:ea typeface="ヒラギノ角ゴ Pro W3" pitchFamily="1" charset="-128"/>
              </a:rPr>
              <a:t> (</a:t>
            </a:r>
            <a:r>
              <a:rPr lang="de-DE" altLang="de-DE" sz="1600" dirty="0" err="1">
                <a:ea typeface="ヒラギノ角ゴ Pro W3" pitchFamily="1" charset="-128"/>
              </a:rPr>
              <a:t>since</a:t>
            </a:r>
            <a:r>
              <a:rPr lang="de-DE" altLang="de-DE" sz="1600" dirty="0">
                <a:ea typeface="ヒラギノ角ゴ Pro W3" pitchFamily="1" charset="-128"/>
              </a:rPr>
              <a:t> 1986) 	</a:t>
            </a:r>
            <a:r>
              <a:rPr lang="de-DE" altLang="de-DE" sz="1600" dirty="0" smtClean="0">
                <a:ea typeface="ヒラギノ角ゴ Pro W3" pitchFamily="1" charset="-128"/>
              </a:rPr>
              <a:t>	95 </a:t>
            </a:r>
            <a:r>
              <a:rPr lang="de-DE" altLang="de-DE" sz="1600" dirty="0">
                <a:ea typeface="ヒラギノ角ゴ Pro W3" pitchFamily="1" charset="-128"/>
              </a:rPr>
              <a:t>%</a:t>
            </a:r>
          </a:p>
          <a:p>
            <a:pPr>
              <a:spcBef>
                <a:spcPct val="0"/>
              </a:spcBef>
            </a:pPr>
            <a:endParaRPr lang="de-DE" altLang="de-DE" sz="1600" dirty="0">
              <a:ea typeface="ヒラギノ角ゴ Pro W3" pitchFamily="1" charset="-128"/>
            </a:endParaRPr>
          </a:p>
          <a:p>
            <a:pPr>
              <a:spcBef>
                <a:spcPct val="0"/>
              </a:spcBef>
            </a:pPr>
            <a:r>
              <a:rPr lang="de-DE" altLang="de-DE" sz="1600" dirty="0">
                <a:solidFill>
                  <a:srgbClr val="000000"/>
                </a:solidFill>
                <a:ea typeface="ヒラギノ角ゴ Pro W3" pitchFamily="1" charset="-128"/>
              </a:rPr>
              <a:t>Analog </a:t>
            </a:r>
            <a:r>
              <a:rPr lang="de-DE" altLang="de-DE" sz="1600" dirty="0" err="1">
                <a:solidFill>
                  <a:srgbClr val="000000"/>
                </a:solidFill>
                <a:ea typeface="ヒラギノ角ゴ Pro W3" pitchFamily="1" charset="-128"/>
              </a:rPr>
              <a:t>based</a:t>
            </a:r>
            <a:r>
              <a:rPr lang="de-DE" altLang="de-DE" sz="1600" dirty="0">
                <a:solidFill>
                  <a:srgbClr val="000000"/>
                </a:solidFill>
                <a:ea typeface="ヒラギノ角ゴ Pro W3" pitchFamily="1" charset="-128"/>
              </a:rPr>
              <a:t> on </a:t>
            </a:r>
            <a:r>
              <a:rPr lang="de-DE" altLang="de-DE" sz="1600" dirty="0" err="1">
                <a:solidFill>
                  <a:srgbClr val="000000"/>
                </a:solidFill>
                <a:ea typeface="ヒラギノ角ゴ Pro W3" pitchFamily="1" charset="-128"/>
              </a:rPr>
              <a:t>walking</a:t>
            </a:r>
            <a:r>
              <a:rPr lang="de-DE" altLang="de-DE" sz="1600" dirty="0">
                <a:solidFill>
                  <a:srgbClr val="000000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 err="1">
                <a:solidFill>
                  <a:srgbClr val="000000"/>
                </a:solidFill>
                <a:ea typeface="ヒラギノ角ゴ Pro W3" pitchFamily="1" charset="-128"/>
              </a:rPr>
              <a:t>through</a:t>
            </a:r>
            <a:r>
              <a:rPr lang="de-DE" altLang="de-DE" sz="1600" dirty="0">
                <a:solidFill>
                  <a:srgbClr val="000000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>
                <a:ea typeface="ヒラギノ角ゴ Pro W3" pitchFamily="1" charset="-128"/>
              </a:rPr>
              <a:t>			5,0 %</a:t>
            </a:r>
          </a:p>
          <a:p>
            <a:pPr>
              <a:spcBef>
                <a:spcPct val="0"/>
              </a:spcBef>
            </a:pPr>
            <a:endParaRPr lang="de-DE" altLang="de-DE" sz="1600" dirty="0">
              <a:ea typeface="ヒラギノ角ゴ Pro W3" pitchFamily="1" charset="-128"/>
            </a:endParaRPr>
          </a:p>
          <a:p>
            <a:pPr>
              <a:spcBef>
                <a:spcPct val="0"/>
              </a:spcBef>
            </a:pPr>
            <a:r>
              <a:rPr lang="de-DE" altLang="de-DE" sz="1600" b="1" dirty="0" err="1" smtClean="0">
                <a:ea typeface="ヒラギノ角ゴ Pro W3" pitchFamily="1" charset="-128"/>
              </a:rPr>
              <a:t>Examination</a:t>
            </a:r>
            <a:r>
              <a:rPr lang="de-DE" altLang="de-DE" sz="1600" b="1" dirty="0" smtClean="0">
                <a:ea typeface="ヒラギノ角ゴ Pro W3" pitchFamily="1" charset="-128"/>
              </a:rPr>
              <a:t> in total	</a:t>
            </a:r>
            <a:r>
              <a:rPr lang="de-DE" altLang="de-DE" sz="1600" b="1" dirty="0">
                <a:ea typeface="ヒラギノ角ゴ Pro W3" pitchFamily="1" charset="-128"/>
              </a:rPr>
              <a:t>		              	100 </a:t>
            </a:r>
            <a:r>
              <a:rPr lang="de-DE" altLang="de-DE" sz="1600" b="1" dirty="0">
                <a:solidFill>
                  <a:srgbClr val="000000"/>
                </a:solidFill>
                <a:ea typeface="ヒラギノ角ゴ Pro W3" pitchFamily="1" charset="-128"/>
              </a:rPr>
              <a:t>%</a:t>
            </a:r>
          </a:p>
          <a:p>
            <a:pPr algn="just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</a:pPr>
            <a:endParaRPr lang="de-DE" altLang="de-DE" sz="1600" dirty="0"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8427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3"/>
          <p:cNvSpPr txBox="1">
            <a:spLocks/>
          </p:cNvSpPr>
          <p:nvPr/>
        </p:nvSpPr>
        <p:spPr>
          <a:xfrm>
            <a:off x="450156" y="1979613"/>
            <a:ext cx="9217024" cy="49688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de-DE" sz="1600" kern="0" dirty="0" smtClean="0">
                <a:ea typeface="ヒラギノ角ゴ Pro W3" pitchFamily="1" charset="-128"/>
              </a:rPr>
              <a:t>Administration </a:t>
            </a:r>
            <a:r>
              <a:rPr lang="de-DE" sz="1600" kern="0" dirty="0" err="1">
                <a:ea typeface="ヒラギノ角ゴ Pro W3" pitchFamily="1" charset="-128"/>
              </a:rPr>
              <a:t>of</a:t>
            </a:r>
            <a:r>
              <a:rPr lang="de-DE" sz="1600" kern="0" dirty="0">
                <a:ea typeface="ヒラギノ角ゴ Pro W3" pitchFamily="1" charset="-128"/>
              </a:rPr>
              <a:t> </a:t>
            </a:r>
            <a:r>
              <a:rPr lang="de-DE" sz="1600" kern="0" dirty="0" err="1">
                <a:ea typeface="ヒラギノ角ゴ Pro W3" pitchFamily="1" charset="-128"/>
              </a:rPr>
              <a:t>the</a:t>
            </a:r>
            <a:r>
              <a:rPr lang="de-DE" sz="1600" kern="0" dirty="0">
                <a:ea typeface="ヒラギノ角ゴ Pro W3" pitchFamily="1" charset="-128"/>
              </a:rPr>
              <a:t> </a:t>
            </a:r>
            <a:r>
              <a:rPr lang="de-DE" sz="1600" dirty="0" err="1"/>
              <a:t>sewer</a:t>
            </a:r>
            <a:r>
              <a:rPr lang="de-DE" sz="1600" dirty="0"/>
              <a:t> </a:t>
            </a:r>
            <a:r>
              <a:rPr lang="de-DE" sz="1600" dirty="0" err="1"/>
              <a:t>inventory</a:t>
            </a:r>
            <a:r>
              <a:rPr lang="de-DE" sz="1600" dirty="0"/>
              <a:t> </a:t>
            </a:r>
            <a:r>
              <a:rPr lang="de-DE" sz="1600" dirty="0" err="1"/>
              <a:t>data</a:t>
            </a:r>
            <a:r>
              <a:rPr lang="de-DE" sz="1600" dirty="0"/>
              <a:t> </a:t>
            </a:r>
            <a:r>
              <a:rPr lang="de-DE" sz="1600" dirty="0" err="1"/>
              <a:t>for</a:t>
            </a:r>
            <a:r>
              <a:rPr lang="de-DE" sz="1600" dirty="0"/>
              <a:t> </a:t>
            </a:r>
            <a:r>
              <a:rPr lang="de-DE" sz="1600" dirty="0" err="1"/>
              <a:t>the</a:t>
            </a:r>
            <a:r>
              <a:rPr lang="de-DE" sz="1600" dirty="0"/>
              <a:t> </a:t>
            </a:r>
            <a:r>
              <a:rPr lang="de-DE" sz="1600" dirty="0" err="1"/>
              <a:t>whole</a:t>
            </a:r>
            <a:r>
              <a:rPr lang="de-DE" sz="1600" dirty="0"/>
              <a:t> urban </a:t>
            </a:r>
            <a:r>
              <a:rPr lang="de-DE" sz="1600" dirty="0" err="1" smtClean="0"/>
              <a:t>area</a:t>
            </a:r>
            <a:endParaRPr lang="de-DE" sz="1600" dirty="0" smtClean="0"/>
          </a:p>
          <a:p>
            <a:pPr marL="28575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1600" kern="0" dirty="0">
                <a:ea typeface="ヒラギノ角ゴ Pro W3" pitchFamily="1" charset="-128"/>
              </a:rPr>
              <a:t>Survey data (channel geometry and </a:t>
            </a:r>
            <a:r>
              <a:rPr lang="en-US" sz="1600" kern="0" dirty="0" smtClean="0">
                <a:ea typeface="ヒラギノ角ゴ Pro W3" pitchFamily="1" charset="-128"/>
              </a:rPr>
              <a:t>topography)</a:t>
            </a:r>
            <a:endParaRPr lang="de-DE" sz="1600" kern="0" dirty="0" smtClean="0">
              <a:ea typeface="ヒラギノ角ゴ Pro W3" pitchFamily="1" charset="-128"/>
            </a:endParaRPr>
          </a:p>
          <a:p>
            <a:pPr marL="28575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de-DE" sz="1600" dirty="0" smtClean="0">
                <a:ea typeface="ヒラギノ角ゴ Pro W3" pitchFamily="1" charset="-128"/>
              </a:rPr>
              <a:t>Data </a:t>
            </a:r>
            <a:r>
              <a:rPr lang="de-DE" sz="1600" dirty="0" err="1">
                <a:ea typeface="ヒラギノ角ゴ Pro W3" pitchFamily="1" charset="-128"/>
              </a:rPr>
              <a:t>from</a:t>
            </a:r>
            <a:r>
              <a:rPr lang="de-DE" sz="1600" dirty="0">
                <a:ea typeface="ヒラギノ角ゴ Pro W3" pitchFamily="1" charset="-128"/>
              </a:rPr>
              <a:t> </a:t>
            </a:r>
            <a:r>
              <a:rPr lang="de-DE" sz="1600" dirty="0" err="1">
                <a:ea typeface="ヒラギノ角ゴ Pro W3" pitchFamily="1" charset="-128"/>
              </a:rPr>
              <a:t>the</a:t>
            </a:r>
            <a:r>
              <a:rPr lang="de-DE" sz="1600" dirty="0">
                <a:ea typeface="ヒラギノ角ゴ Pro W3" pitchFamily="1" charset="-128"/>
              </a:rPr>
              <a:t> TV-</a:t>
            </a:r>
            <a:r>
              <a:rPr lang="de-DE" sz="1600" dirty="0" err="1">
                <a:ea typeface="ヒラギノ角ゴ Pro W3" pitchFamily="1" charset="-128"/>
              </a:rPr>
              <a:t>Inspection</a:t>
            </a:r>
            <a:r>
              <a:rPr lang="de-DE" sz="1600" dirty="0">
                <a:ea typeface="ヒラギノ角ゴ Pro W3" pitchFamily="1" charset="-128"/>
              </a:rPr>
              <a:t> – </a:t>
            </a:r>
            <a:r>
              <a:rPr lang="de-DE" sz="1600" dirty="0" err="1">
                <a:ea typeface="ヒラギノ角ゴ Pro W3" pitchFamily="1" charset="-128"/>
              </a:rPr>
              <a:t>Gathering</a:t>
            </a:r>
            <a:r>
              <a:rPr lang="de-DE" sz="1600" dirty="0">
                <a:ea typeface="ヒラギノ角ゴ Pro W3" pitchFamily="1" charset="-128"/>
              </a:rPr>
              <a:t> </a:t>
            </a:r>
            <a:r>
              <a:rPr lang="de-DE" sz="1600" dirty="0" err="1">
                <a:ea typeface="ヒラギノ角ゴ Pro W3" pitchFamily="1" charset="-128"/>
              </a:rPr>
              <a:t>of</a:t>
            </a:r>
            <a:r>
              <a:rPr lang="de-DE" sz="1600" dirty="0">
                <a:ea typeface="ヒラギノ角ゴ Pro W3" pitchFamily="1" charset="-128"/>
              </a:rPr>
              <a:t> </a:t>
            </a:r>
            <a:r>
              <a:rPr lang="de-DE" sz="1600" dirty="0" err="1">
                <a:ea typeface="ヒラギノ角ゴ Pro W3" pitchFamily="1" charset="-128"/>
              </a:rPr>
              <a:t>the</a:t>
            </a:r>
            <a:r>
              <a:rPr lang="de-DE" sz="1600" dirty="0">
                <a:ea typeface="ヒラギノ角ゴ Pro W3" pitchFamily="1" charset="-128"/>
              </a:rPr>
              <a:t> </a:t>
            </a:r>
            <a:r>
              <a:rPr lang="de-DE" sz="1600" dirty="0" err="1">
                <a:ea typeface="ヒラギノ角ゴ Pro W3" pitchFamily="1" charset="-128"/>
              </a:rPr>
              <a:t>sewer</a:t>
            </a:r>
            <a:r>
              <a:rPr lang="de-DE" sz="1600" dirty="0">
                <a:ea typeface="ヒラギノ角ゴ Pro W3" pitchFamily="1" charset="-128"/>
              </a:rPr>
              <a:t> </a:t>
            </a:r>
            <a:r>
              <a:rPr lang="de-DE" sz="1600" dirty="0" err="1" smtClean="0">
                <a:ea typeface="ヒラギノ角ゴ Pro W3" pitchFamily="1" charset="-128"/>
              </a:rPr>
              <a:t>conditions</a:t>
            </a:r>
            <a:endParaRPr lang="de-DE" sz="1600" dirty="0" smtClean="0">
              <a:ea typeface="ヒラギノ角ゴ Pro W3" pitchFamily="1" charset="-128"/>
            </a:endParaRPr>
          </a:p>
          <a:p>
            <a:pPr marL="28575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de-DE" sz="1600" dirty="0" err="1" smtClean="0">
                <a:ea typeface="ヒラギノ角ゴ Pro W3" pitchFamily="1" charset="-128"/>
              </a:rPr>
              <a:t>Gathering</a:t>
            </a:r>
            <a:r>
              <a:rPr lang="de-DE" sz="1600" dirty="0" smtClean="0">
                <a:ea typeface="ヒラギノ角ゴ Pro W3" pitchFamily="1" charset="-128"/>
              </a:rPr>
              <a:t> </a:t>
            </a:r>
            <a:r>
              <a:rPr lang="de-DE" sz="1600" dirty="0" err="1">
                <a:ea typeface="ヒラギノ角ゴ Pro W3" pitchFamily="1" charset="-128"/>
              </a:rPr>
              <a:t>of</a:t>
            </a:r>
            <a:r>
              <a:rPr lang="de-DE" sz="1600" dirty="0">
                <a:ea typeface="ヒラギノ角ゴ Pro W3" pitchFamily="1" charset="-128"/>
              </a:rPr>
              <a:t> </a:t>
            </a:r>
            <a:r>
              <a:rPr lang="de-DE" sz="1600" dirty="0" err="1">
                <a:ea typeface="ヒラギノ角ゴ Pro W3" pitchFamily="1" charset="-128"/>
              </a:rPr>
              <a:t>the</a:t>
            </a:r>
            <a:r>
              <a:rPr lang="de-DE" sz="1600" dirty="0">
                <a:ea typeface="ヒラギノ角ゴ Pro W3" pitchFamily="1" charset="-128"/>
              </a:rPr>
              <a:t> </a:t>
            </a:r>
            <a:r>
              <a:rPr lang="de-DE" sz="1600" dirty="0" err="1">
                <a:ea typeface="ヒラギノ角ゴ Pro W3" pitchFamily="1" charset="-128"/>
              </a:rPr>
              <a:t>house</a:t>
            </a:r>
            <a:r>
              <a:rPr lang="de-DE" sz="1600" dirty="0">
                <a:ea typeface="ヒラギノ角ゴ Pro W3" pitchFamily="1" charset="-128"/>
              </a:rPr>
              <a:t> </a:t>
            </a:r>
            <a:r>
              <a:rPr lang="de-DE" sz="1600" dirty="0" err="1">
                <a:ea typeface="ヒラギノ角ゴ Pro W3" pitchFamily="1" charset="-128"/>
              </a:rPr>
              <a:t>connections</a:t>
            </a:r>
            <a:r>
              <a:rPr lang="de-DE" sz="1600" dirty="0">
                <a:ea typeface="ヒラギノ角ゴ Pro W3" pitchFamily="1" charset="-128"/>
              </a:rPr>
              <a:t> (</a:t>
            </a:r>
            <a:r>
              <a:rPr lang="de-DE" sz="1600" dirty="0" err="1" smtClean="0">
                <a:ea typeface="ヒラギノ角ゴ Pro W3" pitchFamily="1" charset="-128"/>
              </a:rPr>
              <a:t>noozles</a:t>
            </a:r>
            <a:r>
              <a:rPr lang="de-DE" sz="1600" dirty="0" smtClean="0">
                <a:ea typeface="ヒラギノ角ゴ Pro W3" pitchFamily="1" charset="-128"/>
              </a:rPr>
              <a:t>)</a:t>
            </a:r>
          </a:p>
          <a:p>
            <a:pPr marL="28575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de-DE" sz="1600" dirty="0" smtClean="0">
                <a:ea typeface="ヒラギノ角ゴ Pro W3" pitchFamily="1" charset="-128"/>
              </a:rPr>
              <a:t>Special </a:t>
            </a:r>
            <a:r>
              <a:rPr lang="de-DE" sz="1600" dirty="0" err="1" smtClean="0">
                <a:ea typeface="ヒラギノ角ゴ Pro W3" pitchFamily="1" charset="-128"/>
              </a:rPr>
              <a:t>buildings</a:t>
            </a:r>
            <a:endParaRPr lang="de-DE" sz="1600" dirty="0" smtClean="0">
              <a:ea typeface="ヒラギノ角ゴ Pro W3" pitchFamily="1" charset="-128"/>
            </a:endParaRPr>
          </a:p>
          <a:p>
            <a:pPr marL="28575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de-DE" sz="1600" dirty="0" err="1" smtClean="0">
                <a:ea typeface="ヒラギノ角ゴ Pro W3" pitchFamily="1" charset="-128"/>
              </a:rPr>
              <a:t>Hydraulic</a:t>
            </a:r>
            <a:r>
              <a:rPr lang="de-DE" sz="1600" dirty="0" smtClean="0">
                <a:ea typeface="ヒラギノ角ゴ Pro W3" pitchFamily="1" charset="-128"/>
              </a:rPr>
              <a:t> </a:t>
            </a:r>
            <a:r>
              <a:rPr lang="de-DE" sz="1600" dirty="0" err="1">
                <a:ea typeface="ヒラギノ角ゴ Pro W3" pitchFamily="1" charset="-128"/>
              </a:rPr>
              <a:t>performance</a:t>
            </a:r>
            <a:r>
              <a:rPr lang="de-DE" sz="1600" dirty="0">
                <a:ea typeface="ヒラギノ角ゴ Pro W3" pitchFamily="1" charset="-128"/>
              </a:rPr>
              <a:t> </a:t>
            </a:r>
            <a:r>
              <a:rPr lang="de-DE" sz="1600" dirty="0" err="1">
                <a:ea typeface="ヒラギノ角ゴ Pro W3" pitchFamily="1" charset="-128"/>
              </a:rPr>
              <a:t>of</a:t>
            </a:r>
            <a:r>
              <a:rPr lang="de-DE" sz="1600" dirty="0">
                <a:ea typeface="ヒラギノ角ゴ Pro W3" pitchFamily="1" charset="-128"/>
              </a:rPr>
              <a:t> </a:t>
            </a:r>
            <a:r>
              <a:rPr lang="de-DE" sz="1600" dirty="0" err="1">
                <a:ea typeface="ヒラギノ角ゴ Pro W3" pitchFamily="1" charset="-128"/>
              </a:rPr>
              <a:t>the</a:t>
            </a:r>
            <a:r>
              <a:rPr lang="de-DE" sz="1600" dirty="0">
                <a:ea typeface="ヒラギノ角ゴ Pro W3" pitchFamily="1" charset="-128"/>
              </a:rPr>
              <a:t> </a:t>
            </a:r>
            <a:r>
              <a:rPr lang="de-DE" sz="1600" dirty="0" err="1">
                <a:ea typeface="ヒラギノ角ゴ Pro W3" pitchFamily="1" charset="-128"/>
              </a:rPr>
              <a:t>sewer</a:t>
            </a:r>
            <a:r>
              <a:rPr lang="de-DE" sz="1600" dirty="0">
                <a:ea typeface="ヒラギノ角ゴ Pro W3" pitchFamily="1" charset="-128"/>
              </a:rPr>
              <a:t> </a:t>
            </a:r>
            <a:r>
              <a:rPr lang="de-DE" sz="1600" dirty="0" err="1" smtClean="0">
                <a:ea typeface="ヒラギノ角ゴ Pro W3" pitchFamily="1" charset="-128"/>
              </a:rPr>
              <a:t>system</a:t>
            </a:r>
            <a:endParaRPr lang="de-DE" sz="1600" dirty="0" smtClean="0">
              <a:ea typeface="ヒラギノ角ゴ Pro W3" pitchFamily="1" charset="-128"/>
            </a:endParaRPr>
          </a:p>
          <a:p>
            <a:pPr marL="28575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de-DE" sz="1600" dirty="0" err="1" smtClean="0">
                <a:solidFill>
                  <a:schemeClr val="bg2"/>
                </a:solidFill>
                <a:ea typeface="ヒラギノ角ゴ Pro W3" pitchFamily="1" charset="-128"/>
              </a:rPr>
              <a:t>Indirect</a:t>
            </a:r>
            <a:r>
              <a:rPr lang="de-DE" sz="1600" dirty="0" smtClean="0">
                <a:solidFill>
                  <a:schemeClr val="bg2"/>
                </a:solidFill>
                <a:ea typeface="ヒラギノ角ゴ Pro W3" pitchFamily="1" charset="-128"/>
              </a:rPr>
              <a:t> </a:t>
            </a:r>
            <a:r>
              <a:rPr 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discharge</a:t>
            </a:r>
            <a:r>
              <a:rPr lang="de-DE" sz="1600" dirty="0">
                <a:solidFill>
                  <a:schemeClr val="bg2"/>
                </a:solidFill>
                <a:ea typeface="ヒラギノ角ゴ Pro W3" pitchFamily="1" charset="-128"/>
              </a:rPr>
              <a:t> </a:t>
            </a:r>
            <a:r>
              <a:rPr lang="de-DE" sz="1600" dirty="0" err="1" smtClean="0">
                <a:solidFill>
                  <a:schemeClr val="bg2"/>
                </a:solidFill>
                <a:ea typeface="ヒラギノ角ゴ Pro W3" pitchFamily="1" charset="-128"/>
              </a:rPr>
              <a:t>data</a:t>
            </a:r>
            <a:endParaRPr lang="de-DE" sz="1600" dirty="0" smtClean="0">
              <a:solidFill>
                <a:schemeClr val="bg2"/>
              </a:solidFill>
              <a:ea typeface="ヒラギノ角ゴ Pro W3" pitchFamily="1" charset="-128"/>
            </a:endParaRPr>
          </a:p>
          <a:p>
            <a:pPr marL="28575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de-DE" sz="1600" dirty="0" smtClean="0">
                <a:ea typeface="ヒラギノ角ゴ Pro W3" pitchFamily="1" charset="-128"/>
              </a:rPr>
              <a:t>Data </a:t>
            </a:r>
            <a:r>
              <a:rPr lang="de-DE" sz="1600" dirty="0" err="1">
                <a:ea typeface="ヒラギノ角ゴ Pro W3" pitchFamily="1" charset="-128"/>
              </a:rPr>
              <a:t>of</a:t>
            </a:r>
            <a:r>
              <a:rPr lang="de-DE" sz="1600" dirty="0">
                <a:ea typeface="ヒラギノ角ゴ Pro W3" pitchFamily="1" charset="-128"/>
              </a:rPr>
              <a:t> </a:t>
            </a:r>
            <a:r>
              <a:rPr lang="de-DE" sz="1600" dirty="0" err="1">
                <a:ea typeface="ヒラギノ角ゴ Pro W3" pitchFamily="1" charset="-128"/>
              </a:rPr>
              <a:t>the</a:t>
            </a:r>
            <a:r>
              <a:rPr lang="de-DE" sz="1600" dirty="0">
                <a:ea typeface="ヒラギノ角ゴ Pro W3" pitchFamily="1" charset="-128"/>
              </a:rPr>
              <a:t> </a:t>
            </a:r>
            <a:r>
              <a:rPr lang="de-DE" sz="1600" dirty="0" err="1">
                <a:ea typeface="ヒラギノ角ゴ Pro W3" pitchFamily="1" charset="-128"/>
              </a:rPr>
              <a:t>plants</a:t>
            </a:r>
            <a:endParaRPr lang="de-DE" sz="1600" dirty="0">
              <a:ea typeface="ヒラギノ角ゴ Pro W3" pitchFamily="1" charset="-128"/>
            </a:endParaRPr>
          </a:p>
          <a:p>
            <a:pPr marL="28575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endParaRPr lang="de-DE" sz="1600" dirty="0" smtClean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endParaRPr lang="de-DE" sz="16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endParaRPr lang="de-DE" sz="1600" dirty="0" smtClean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endParaRPr lang="de-DE" sz="16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endParaRPr lang="de-DE" sz="16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err="1"/>
              <a:t>Sewer</a:t>
            </a:r>
            <a:r>
              <a:rPr lang="de-DE" b="1" dirty="0"/>
              <a:t> </a:t>
            </a:r>
            <a:r>
              <a:rPr lang="de-DE" b="1" dirty="0" err="1"/>
              <a:t>database</a:t>
            </a:r>
            <a:r>
              <a:rPr lang="de-DE" b="1" dirty="0"/>
              <a:t> 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14</a:t>
            </a:fld>
            <a:endParaRPr lang="de-DE"/>
          </a:p>
        </p:txBody>
      </p:sp>
      <p:pic>
        <p:nvPicPr>
          <p:cNvPr id="5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2482" y="1979613"/>
            <a:ext cx="2824163" cy="3913188"/>
          </a:xfrm>
          <a:prstGeom prst="rect">
            <a:avLst/>
          </a:prstGeom>
          <a:noFill/>
          <a:ln w="9525">
            <a:solidFill>
              <a:schemeClr val="bg2">
                <a:lumMod val="75000"/>
                <a:lumOff val="2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Inhaltsplatzhalter 3"/>
          <p:cNvSpPr txBox="1">
            <a:spLocks/>
          </p:cNvSpPr>
          <p:nvPr/>
        </p:nvSpPr>
        <p:spPr>
          <a:xfrm>
            <a:off x="462856" y="1692399"/>
            <a:ext cx="6781800" cy="449263"/>
          </a:xfrm>
          <a:prstGeom prst="rect">
            <a:avLst/>
          </a:prstGeom>
          <a:ln>
            <a:noFill/>
          </a:ln>
        </p:spPr>
        <p:txBody>
          <a:bodyPr lIns="0" tIns="0" rIns="0" bIns="0" spcCol="360000"/>
          <a:lstStyle>
            <a:lvl1pPr marL="342900" indent="-593725" algn="l" rtl="0" eaLnBrk="0" fontAlgn="base" hangingPunct="0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chemeClr val="bg2"/>
              </a:buClr>
              <a:buFont typeface="Monotype Sorts" pitchFamily="1" charset="2"/>
              <a:defRPr sz="1600" baseline="0">
                <a:solidFill>
                  <a:srgbClr val="141313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457200" indent="0" algn="l" rtl="0" eaLnBrk="0" fontAlgn="base" hangingPunct="0">
              <a:lnSpc>
                <a:spcPts val="2325"/>
              </a:lnSpc>
              <a:spcBef>
                <a:spcPct val="0"/>
              </a:spcBef>
              <a:spcAft>
                <a:spcPct val="0"/>
              </a:spcAft>
              <a:buClr>
                <a:schemeClr val="bg2"/>
              </a:buClr>
              <a:buSzPct val="90000"/>
              <a:buFontTx/>
              <a:buNone/>
              <a:defRPr sz="16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2pPr>
            <a:lvl3pPr marL="914400" indent="0" algn="l" rtl="0" eaLnBrk="0" fontAlgn="base" hangingPunct="0">
              <a:lnSpc>
                <a:spcPts val="2325"/>
              </a:lnSpc>
              <a:spcBef>
                <a:spcPct val="0"/>
              </a:spcBef>
              <a:spcAft>
                <a:spcPct val="0"/>
              </a:spcAft>
              <a:buClr>
                <a:schemeClr val="bg2"/>
              </a:buClr>
              <a:buSzPct val="90000"/>
              <a:buFontTx/>
              <a:buNone/>
              <a:defRPr sz="16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3pPr>
            <a:lvl4pPr marL="0" indent="0" algn="l" rtl="0" eaLnBrk="0" fontAlgn="base" hangingPunct="0">
              <a:lnSpc>
                <a:spcPts val="2325"/>
              </a:lnSpc>
              <a:spcBef>
                <a:spcPct val="0"/>
              </a:spcBef>
              <a:spcAft>
                <a:spcPct val="0"/>
              </a:spcAft>
              <a:buClr>
                <a:schemeClr val="bg2"/>
              </a:buClr>
              <a:buSzPct val="90000"/>
              <a:buFontTx/>
              <a:buNone/>
              <a:defRPr sz="16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4pPr>
            <a:lvl5pPr marL="1828800" indent="0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None/>
              <a:defRPr sz="2200">
                <a:solidFill>
                  <a:schemeClr val="tx2">
                    <a:lumMod val="65000"/>
                    <a:lumOff val="35000"/>
                  </a:schemeClr>
                </a:solidFill>
                <a:latin typeface="+mn-lt"/>
                <a:ea typeface="ヒラギノ角ゴ Pro W3" charset="0"/>
                <a:cs typeface="ヒラギノ角ゴ Pro W3" charset="0"/>
              </a:defRPr>
            </a:lvl5pPr>
            <a:lvl6pPr marL="2737645" indent="-248877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hlink"/>
                </a:solidFill>
                <a:latin typeface="+mn-lt"/>
              </a:defRPr>
            </a:lvl6pPr>
            <a:lvl7pPr marL="3235399" indent="-248877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hlink"/>
                </a:solidFill>
                <a:latin typeface="+mn-lt"/>
              </a:defRPr>
            </a:lvl7pPr>
            <a:lvl8pPr marL="3733152" indent="-248877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hlink"/>
                </a:solidFill>
                <a:latin typeface="+mn-lt"/>
              </a:defRPr>
            </a:lvl8pPr>
            <a:lvl9pPr marL="4230906" indent="-248877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hlink"/>
                </a:solidFill>
                <a:latin typeface="+mn-lt"/>
              </a:defRPr>
            </a:lvl9pPr>
          </a:lstStyle>
          <a:p>
            <a:pPr>
              <a:defRPr/>
            </a:pPr>
            <a:endParaRPr lang="de-DE" b="0" kern="0" dirty="0"/>
          </a:p>
        </p:txBody>
      </p:sp>
    </p:spTree>
    <p:extLst>
      <p:ext uri="{BB962C8B-B14F-4D97-AF65-F5344CB8AC3E}">
        <p14:creationId xmlns:p14="http://schemas.microsoft.com/office/powerpoint/2010/main" val="147055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Renovation </a:t>
            </a:r>
            <a:r>
              <a:rPr lang="de-DE" b="1" dirty="0" err="1"/>
              <a:t>and</a:t>
            </a:r>
            <a:r>
              <a:rPr lang="de-DE" b="1" dirty="0"/>
              <a:t> </a:t>
            </a:r>
            <a:r>
              <a:rPr lang="de-DE" b="1" dirty="0" err="1"/>
              <a:t>construction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sewer</a:t>
            </a:r>
            <a:endParaRPr lang="de-DE" b="1" cap="none" dirty="0">
              <a:solidFill>
                <a:srgbClr val="0070C0"/>
              </a:solidFill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15</a:t>
            </a:fld>
            <a:endParaRPr lang="de-DE"/>
          </a:p>
        </p:txBody>
      </p:sp>
      <p:sp>
        <p:nvSpPr>
          <p:cNvPr id="4" name="Inhaltsplatzhalter 3"/>
          <p:cNvSpPr txBox="1">
            <a:spLocks/>
          </p:cNvSpPr>
          <p:nvPr/>
        </p:nvSpPr>
        <p:spPr bwMode="auto">
          <a:xfrm>
            <a:off x="378148" y="1728231"/>
            <a:ext cx="9145016" cy="341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compatLnSpc="1">
            <a:prstTxWarp prst="textNoShape">
              <a:avLst/>
            </a:prstTxWarp>
          </a:bodyPr>
          <a:lstStyle>
            <a:lvl1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</a:pPr>
            <a:r>
              <a:rPr lang="de-DE" altLang="de-DE" sz="1600" dirty="0" err="1">
                <a:ea typeface="ヒラギノ角ゴ Pro W3" pitchFamily="1" charset="-128"/>
              </a:rPr>
              <a:t>Length</a:t>
            </a:r>
            <a:r>
              <a:rPr lang="de-DE" altLang="de-DE" sz="1600" dirty="0">
                <a:ea typeface="ヒラギノ角ゴ Pro W3" pitchFamily="1" charset="-128"/>
              </a:rPr>
              <a:t> in total </a:t>
            </a:r>
            <a:r>
              <a:rPr lang="de-DE" altLang="de-DE" sz="1600" dirty="0" err="1">
                <a:ea typeface="ヒラギノ角ゴ Pro W3" pitchFamily="1" charset="-128"/>
              </a:rPr>
              <a:t>of</a:t>
            </a:r>
            <a:r>
              <a:rPr lang="de-DE" altLang="de-DE" sz="1600" dirty="0">
                <a:ea typeface="ヒラギノ角ゴ Pro W3" pitchFamily="1" charset="-128"/>
              </a:rPr>
              <a:t> </a:t>
            </a:r>
            <a:endParaRPr lang="de-DE" altLang="de-DE" sz="1600" dirty="0" smtClean="0">
              <a:ea typeface="ヒラギノ角ゴ Pro W3" pitchFamily="1" charset="-128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de-DE" altLang="de-DE" sz="1600" dirty="0">
                <a:ea typeface="ヒラギノ角ゴ Pro W3" pitchFamily="1" charset="-128"/>
              </a:rPr>
              <a:t>	</a:t>
            </a:r>
            <a:r>
              <a:rPr lang="de-DE" altLang="de-DE" sz="1600" dirty="0" err="1" smtClean="0">
                <a:ea typeface="ヒラギノ角ゴ Pro W3" pitchFamily="1" charset="-128"/>
              </a:rPr>
              <a:t>repaired</a:t>
            </a:r>
            <a:r>
              <a:rPr lang="de-DE" altLang="de-DE" sz="1600" dirty="0" smtClean="0">
                <a:ea typeface="ヒラギノ角ゴ Pro W3" pitchFamily="1" charset="-128"/>
              </a:rPr>
              <a:t> </a:t>
            </a:r>
            <a:r>
              <a:rPr lang="de-DE" altLang="de-DE" sz="1600" dirty="0" err="1">
                <a:ea typeface="ヒラギノ角ゴ Pro W3" pitchFamily="1" charset="-128"/>
              </a:rPr>
              <a:t>sewer</a:t>
            </a:r>
            <a:r>
              <a:rPr lang="de-DE" altLang="de-DE" sz="1600" dirty="0">
                <a:ea typeface="ヒラギノ角ゴ Pro W3" pitchFamily="1" charset="-128"/>
              </a:rPr>
              <a:t> : </a:t>
            </a:r>
            <a:r>
              <a:rPr lang="de-DE" altLang="de-DE" sz="1600" dirty="0" smtClean="0">
                <a:ea typeface="ヒラギノ角ゴ Pro W3" pitchFamily="1" charset="-128"/>
              </a:rPr>
              <a:t>	</a:t>
            </a:r>
            <a:r>
              <a:rPr lang="de-DE" altLang="de-DE" sz="1600" dirty="0" err="1" smtClean="0">
                <a:ea typeface="ヒラギノ角ゴ Pro W3" pitchFamily="1" charset="-128"/>
              </a:rPr>
              <a:t>approx</a:t>
            </a:r>
            <a:r>
              <a:rPr lang="de-DE" altLang="de-DE" sz="1600" dirty="0" smtClean="0">
                <a:ea typeface="ヒラギノ角ゴ Pro W3" pitchFamily="1" charset="-128"/>
              </a:rPr>
              <a:t>. 2,6 km   			</a:t>
            </a:r>
            <a:br>
              <a:rPr lang="de-DE" altLang="de-DE" sz="1600" dirty="0" smtClean="0">
                <a:ea typeface="ヒラギノ角ゴ Pro W3" pitchFamily="1" charset="-128"/>
              </a:rPr>
            </a:br>
            <a:r>
              <a:rPr lang="de-DE" altLang="de-DE" sz="1600" dirty="0" smtClean="0">
                <a:ea typeface="ヒラギノ角ゴ Pro W3" pitchFamily="1" charset="-128"/>
              </a:rPr>
              <a:t>	</a:t>
            </a:r>
            <a:r>
              <a:rPr lang="de-DE" altLang="de-DE" sz="1600" dirty="0" err="1" smtClean="0">
                <a:ea typeface="ヒラギノ角ゴ Pro W3" pitchFamily="1" charset="-128"/>
              </a:rPr>
              <a:t>renovated</a:t>
            </a:r>
            <a:r>
              <a:rPr lang="de-DE" altLang="de-DE" sz="1600" dirty="0" smtClean="0">
                <a:ea typeface="ヒラギノ角ゴ Pro W3" pitchFamily="1" charset="-128"/>
              </a:rPr>
              <a:t> </a:t>
            </a:r>
            <a:r>
              <a:rPr lang="de-DE" altLang="de-DE" sz="1600" dirty="0" err="1">
                <a:ea typeface="ヒラギノ角ゴ Pro W3" pitchFamily="1" charset="-128"/>
              </a:rPr>
              <a:t>sewer</a:t>
            </a:r>
            <a:r>
              <a:rPr lang="de-DE" altLang="de-DE" sz="1600" dirty="0">
                <a:ea typeface="ヒラギノ角ゴ Pro W3" pitchFamily="1" charset="-128"/>
              </a:rPr>
              <a:t> :    	</a:t>
            </a:r>
            <a:r>
              <a:rPr lang="de-DE" altLang="de-DE" sz="1600" dirty="0" err="1" smtClean="0">
                <a:ea typeface="ヒラギノ角ゴ Pro W3" pitchFamily="1" charset="-128"/>
              </a:rPr>
              <a:t>approx</a:t>
            </a:r>
            <a:r>
              <a:rPr lang="de-DE" altLang="de-DE" sz="1600" dirty="0">
                <a:ea typeface="ヒラギノ角ゴ Pro W3" pitchFamily="1" charset="-128"/>
              </a:rPr>
              <a:t>. </a:t>
            </a:r>
            <a:r>
              <a:rPr lang="de-DE" altLang="de-DE" sz="1600" dirty="0" smtClean="0">
                <a:ea typeface="ヒラギノ角ゴ Pro W3" pitchFamily="1" charset="-128"/>
              </a:rPr>
              <a:t>2,7 km	 		</a:t>
            </a:r>
            <a:br>
              <a:rPr lang="de-DE" altLang="de-DE" sz="1600" dirty="0" smtClean="0">
                <a:ea typeface="ヒラギノ角ゴ Pro W3" pitchFamily="1" charset="-128"/>
              </a:rPr>
            </a:br>
            <a:r>
              <a:rPr lang="de-DE" altLang="de-DE" sz="1600" dirty="0" smtClean="0">
                <a:ea typeface="ヒラギノ角ゴ Pro W3" pitchFamily="1" charset="-128"/>
              </a:rPr>
              <a:t>	</a:t>
            </a:r>
            <a:r>
              <a:rPr lang="de-DE" altLang="de-DE" sz="1600" dirty="0" err="1" smtClean="0">
                <a:ea typeface="ヒラギノ角ゴ Pro W3" pitchFamily="1" charset="-128"/>
              </a:rPr>
              <a:t>renewed</a:t>
            </a:r>
            <a:r>
              <a:rPr lang="de-DE" altLang="de-DE" sz="1600" dirty="0" smtClean="0">
                <a:ea typeface="ヒラギノ角ゴ Pro W3" pitchFamily="1" charset="-128"/>
              </a:rPr>
              <a:t> </a:t>
            </a:r>
            <a:r>
              <a:rPr lang="de-DE" altLang="de-DE" sz="1600" dirty="0" err="1" smtClean="0">
                <a:ea typeface="ヒラギノ角ゴ Pro W3" pitchFamily="1" charset="-128"/>
              </a:rPr>
              <a:t>sewer</a:t>
            </a:r>
            <a:r>
              <a:rPr lang="de-DE" altLang="de-DE" sz="1600" dirty="0" smtClean="0">
                <a:ea typeface="ヒラギノ角ゴ Pro W3" pitchFamily="1" charset="-128"/>
              </a:rPr>
              <a:t>:</a:t>
            </a:r>
            <a:r>
              <a:rPr lang="de-DE" altLang="de-DE" sz="1600" dirty="0">
                <a:ea typeface="ヒラギノ角ゴ Pro W3" pitchFamily="1" charset="-128"/>
              </a:rPr>
              <a:t>	</a:t>
            </a:r>
            <a:r>
              <a:rPr lang="de-DE" altLang="de-DE" sz="1600" dirty="0" err="1" smtClean="0">
                <a:ea typeface="ヒラギノ角ゴ Pro W3" pitchFamily="1" charset="-128"/>
              </a:rPr>
              <a:t>approx</a:t>
            </a:r>
            <a:r>
              <a:rPr lang="de-DE" altLang="de-DE" sz="1600" dirty="0">
                <a:ea typeface="ヒラギノ角ゴ Pro W3" pitchFamily="1" charset="-128"/>
              </a:rPr>
              <a:t>. </a:t>
            </a:r>
            <a:r>
              <a:rPr lang="de-DE" altLang="de-DE" sz="1600" dirty="0" smtClean="0">
                <a:ea typeface="ヒラギノ角ゴ Pro W3" pitchFamily="1" charset="-128"/>
              </a:rPr>
              <a:t>1,0 </a:t>
            </a:r>
            <a:r>
              <a:rPr lang="de-DE" altLang="de-DE" sz="1600" dirty="0" smtClean="0">
                <a:ea typeface="ヒラギノ角ゴ Pro W3" pitchFamily="1" charset="-128"/>
              </a:rPr>
              <a:t>km	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/>
          <a:srcRect l="15433" r="9137"/>
          <a:stretch>
            <a:fillRect/>
          </a:stretch>
        </p:blipFill>
        <p:spPr bwMode="auto">
          <a:xfrm>
            <a:off x="492100" y="3436553"/>
            <a:ext cx="2463800" cy="2451100"/>
          </a:xfrm>
          <a:prstGeom prst="rect">
            <a:avLst/>
          </a:prstGeom>
          <a:noFill/>
          <a:ln w="9525">
            <a:solidFill>
              <a:schemeClr val="bg2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/>
          <a:srcRect t="7358" b="17908"/>
          <a:stretch>
            <a:fillRect/>
          </a:stretch>
        </p:blipFill>
        <p:spPr bwMode="auto">
          <a:xfrm>
            <a:off x="7620105" y="3436381"/>
            <a:ext cx="2460625" cy="2451100"/>
          </a:xfrm>
          <a:prstGeom prst="rect">
            <a:avLst/>
          </a:prstGeom>
          <a:noFill/>
          <a:ln w="9525">
            <a:solidFill>
              <a:schemeClr val="bg2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 descr="C:\Users\weidnerr\AppData\Local\Microsoft\Windows\Temporary Internet Files\Content.Outlook\BJFB6F3A\Kanalneubau.JPG"/>
          <p:cNvPicPr>
            <a:picLocks noChangeAspect="1" noChangeArrowheads="1"/>
          </p:cNvPicPr>
          <p:nvPr/>
        </p:nvPicPr>
        <p:blipFill>
          <a:blip r:embed="rId4"/>
          <a:srcRect t="13364" b="12006"/>
          <a:stretch>
            <a:fillRect/>
          </a:stretch>
        </p:blipFill>
        <p:spPr bwMode="auto">
          <a:xfrm>
            <a:off x="4071032" y="3436553"/>
            <a:ext cx="2463800" cy="2451100"/>
          </a:xfrm>
          <a:prstGeom prst="rect">
            <a:avLst/>
          </a:prstGeom>
          <a:noFill/>
          <a:ln w="9525">
            <a:solidFill>
              <a:schemeClr val="bg2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8"/>
          <p:cNvSpPr txBox="1"/>
          <p:nvPr/>
        </p:nvSpPr>
        <p:spPr>
          <a:xfrm>
            <a:off x="387769" y="6161331"/>
            <a:ext cx="96929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In </a:t>
            </a:r>
            <a:r>
              <a:rPr lang="en-US" sz="1600" dirty="0"/>
              <a:t>the DWA performance comparison, EBS regularly occupies the top position among the 862 wastewater treatment plants in Baden-Württemberg.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1269930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3"/>
          <p:cNvSpPr txBox="1">
            <a:spLocks/>
          </p:cNvSpPr>
          <p:nvPr/>
        </p:nvSpPr>
        <p:spPr>
          <a:xfrm>
            <a:off x="450156" y="1979613"/>
            <a:ext cx="9217024" cy="49688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de-DE" altLang="de-DE" sz="1600" dirty="0" smtClean="0">
                <a:ea typeface="ヒラギノ角ゴ Pro W3" pitchFamily="1" charset="-128"/>
              </a:rPr>
              <a:t>Operation</a:t>
            </a:r>
          </a:p>
          <a:p>
            <a:pPr>
              <a:spcAft>
                <a:spcPts val="600"/>
              </a:spcAft>
            </a:pPr>
            <a:r>
              <a:rPr lang="de-DE" altLang="de-DE" sz="1600" dirty="0" smtClean="0">
                <a:ea typeface="ヒラギノ角ゴ Pro W3" pitchFamily="1" charset="-128"/>
              </a:rPr>
              <a:t>1973	</a:t>
            </a:r>
            <a:r>
              <a:rPr lang="de-DE" altLang="de-DE" sz="1600" dirty="0" err="1" smtClean="0">
                <a:ea typeface="ヒラギノ角ゴ Pro W3" pitchFamily="1" charset="-128"/>
              </a:rPr>
              <a:t>Wastewater</a:t>
            </a:r>
            <a:r>
              <a:rPr lang="de-DE" altLang="de-DE" sz="1600" dirty="0" smtClean="0">
                <a:ea typeface="ヒラギノ角ゴ Pro W3" pitchFamily="1" charset="-128"/>
              </a:rPr>
              <a:t> </a:t>
            </a:r>
            <a:r>
              <a:rPr lang="de-DE" altLang="de-DE" sz="1600" dirty="0" err="1">
                <a:ea typeface="ヒラギノ角ゴ Pro W3" pitchFamily="1" charset="-128"/>
              </a:rPr>
              <a:t>treatment</a:t>
            </a:r>
            <a:r>
              <a:rPr lang="de-DE" altLang="de-DE" sz="1600" dirty="0">
                <a:ea typeface="ヒラギノ角ゴ Pro W3" pitchFamily="1" charset="-128"/>
              </a:rPr>
              <a:t> </a:t>
            </a:r>
            <a:r>
              <a:rPr lang="de-DE" altLang="de-DE" sz="1600" dirty="0" smtClean="0">
                <a:ea typeface="ヒラギノ角ゴ Pro W3" pitchFamily="1" charset="-128"/>
              </a:rPr>
              <a:t>plant</a:t>
            </a:r>
          </a:p>
          <a:p>
            <a:pPr>
              <a:spcAft>
                <a:spcPts val="600"/>
              </a:spcAft>
            </a:pPr>
            <a:r>
              <a:rPr lang="de-DE" altLang="de-DE" sz="1600" dirty="0" smtClean="0">
                <a:ea typeface="ヒラギノ角ゴ Pro W3" pitchFamily="1" charset="-128"/>
              </a:rPr>
              <a:t>1986	Filtration</a:t>
            </a:r>
            <a:endParaRPr lang="de-DE" altLang="de-DE" sz="1600" dirty="0">
              <a:ea typeface="ヒラギノ角ゴ Pro W3" pitchFamily="1" charset="-128"/>
            </a:endParaRPr>
          </a:p>
          <a:p>
            <a:pPr>
              <a:spcAft>
                <a:spcPts val="600"/>
              </a:spcAft>
            </a:pPr>
            <a:r>
              <a:rPr lang="de-DE" altLang="de-DE" sz="1600" dirty="0" smtClean="0">
                <a:ea typeface="ヒラギノ角ゴ Pro W3" pitchFamily="1" charset="-128"/>
              </a:rPr>
              <a:t>1999	New </a:t>
            </a:r>
            <a:r>
              <a:rPr lang="de-DE" altLang="de-DE" sz="1600" dirty="0" err="1" smtClean="0">
                <a:ea typeface="ヒラギノ角ゴ Pro W3" pitchFamily="1" charset="-128"/>
              </a:rPr>
              <a:t>Biology</a:t>
            </a:r>
            <a:endParaRPr lang="de-DE" altLang="de-DE" sz="1600" dirty="0">
              <a:ea typeface="ヒラギノ角ゴ Pro W3" pitchFamily="1" charset="-128"/>
            </a:endParaRPr>
          </a:p>
          <a:p>
            <a:pPr>
              <a:spcAft>
                <a:spcPts val="600"/>
              </a:spcAft>
            </a:pPr>
            <a:r>
              <a:rPr lang="de-DE" altLang="de-DE" sz="1600" dirty="0" smtClean="0">
                <a:ea typeface="ヒラギノ角ゴ Pro W3" pitchFamily="1" charset="-128"/>
              </a:rPr>
              <a:t>2016	</a:t>
            </a:r>
            <a:r>
              <a:rPr lang="de-DE" altLang="de-DE" sz="1600" dirty="0" err="1" smtClean="0">
                <a:solidFill>
                  <a:schemeClr val="bg2"/>
                </a:solidFill>
                <a:ea typeface="ヒラギノ角ゴ Pro W3" pitchFamily="1" charset="-128"/>
              </a:rPr>
              <a:t>Fourth</a:t>
            </a:r>
            <a:r>
              <a:rPr lang="de-DE" altLang="de-DE" sz="1600" dirty="0" smtClean="0">
                <a:solidFill>
                  <a:schemeClr val="bg2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treatment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stage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 </a:t>
            </a:r>
            <a:endParaRPr lang="de-DE" altLang="de-DE" sz="1600" dirty="0" smtClean="0">
              <a:solidFill>
                <a:schemeClr val="bg2"/>
              </a:solidFill>
              <a:ea typeface="ヒラギノ角ゴ Pro W3" pitchFamily="1" charset="-128"/>
            </a:endParaRPr>
          </a:p>
          <a:p>
            <a:pPr>
              <a:spcAft>
                <a:spcPts val="600"/>
              </a:spcAft>
            </a:pPr>
            <a:r>
              <a:rPr lang="de-DE" altLang="de-DE" sz="1600" dirty="0" smtClean="0">
                <a:ea typeface="ヒラギノ角ゴ Pro W3" pitchFamily="1" charset="-128"/>
              </a:rPr>
              <a:t>2022	</a:t>
            </a:r>
            <a:r>
              <a:rPr lang="de-DE" altLang="de-DE" sz="1600" dirty="0" err="1" smtClean="0">
                <a:ea typeface="ヒラギノ角ゴ Pro W3" pitchFamily="1" charset="-128"/>
              </a:rPr>
              <a:t>Heat</a:t>
            </a:r>
            <a:r>
              <a:rPr lang="de-DE" altLang="de-DE" sz="1600" dirty="0" smtClean="0">
                <a:ea typeface="ヒラギノ角ゴ Pro W3" pitchFamily="1" charset="-128"/>
              </a:rPr>
              <a:t> </a:t>
            </a:r>
            <a:r>
              <a:rPr lang="de-DE" altLang="de-DE" sz="1600" dirty="0" err="1" smtClean="0">
                <a:ea typeface="ヒラギノ角ゴ Pro W3" pitchFamily="1" charset="-128"/>
              </a:rPr>
              <a:t>accumulator</a:t>
            </a:r>
            <a:endParaRPr lang="de-DE" altLang="de-DE" sz="1600" dirty="0">
              <a:ea typeface="ヒラギノ角ゴ Pro W3" pitchFamily="1" charset="-128"/>
            </a:endParaRPr>
          </a:p>
          <a:p>
            <a:pPr>
              <a:spcBef>
                <a:spcPct val="0"/>
              </a:spcBef>
            </a:pPr>
            <a:endParaRPr lang="de-DE" altLang="de-DE" sz="1600" dirty="0" smtClean="0">
              <a:solidFill>
                <a:srgbClr val="000000"/>
              </a:solidFill>
              <a:ea typeface="ヒラギノ角ゴ Pro W3" pitchFamily="1" charset="-128"/>
            </a:endParaRPr>
          </a:p>
          <a:p>
            <a:pPr>
              <a:spcBef>
                <a:spcPct val="0"/>
              </a:spcBef>
            </a:pPr>
            <a:endParaRPr lang="de-DE" altLang="de-DE" sz="1600" dirty="0">
              <a:solidFill>
                <a:srgbClr val="000000"/>
              </a:solidFill>
              <a:ea typeface="ヒラギノ角ゴ Pro W3" pitchFamily="1" charset="-128"/>
            </a:endParaRPr>
          </a:p>
          <a:p>
            <a:pPr>
              <a:spcBef>
                <a:spcPts val="300"/>
              </a:spcBef>
            </a:pPr>
            <a:r>
              <a:rPr lang="de-DE" altLang="de-DE" sz="1600" dirty="0" smtClean="0">
                <a:solidFill>
                  <a:schemeClr val="bg2"/>
                </a:solidFill>
                <a:ea typeface="ヒラギノ角ゴ Pro W3" pitchFamily="1" charset="-128"/>
              </a:rPr>
              <a:t>Flow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of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wastewater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 at dry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weather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 </a:t>
            </a:r>
          </a:p>
          <a:p>
            <a:pPr>
              <a:spcBef>
                <a:spcPts val="300"/>
              </a:spcBef>
            </a:pP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Conditions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 per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day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: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approx</a:t>
            </a:r>
            <a:r>
              <a:rPr lang="de-DE" altLang="de-DE" sz="1600" dirty="0" smtClean="0">
                <a:solidFill>
                  <a:schemeClr val="bg2"/>
                </a:solidFill>
                <a:ea typeface="ヒラギノ角ゴ Pro W3" pitchFamily="1" charset="-128"/>
              </a:rPr>
              <a:t>.</a:t>
            </a:r>
            <a:r>
              <a:rPr lang="de-DE" altLang="de-DE" sz="1600" dirty="0">
                <a:ea typeface="ヒラギノ角ゴ Pro W3" pitchFamily="1" charset="-128"/>
              </a:rPr>
              <a:t> 92.600 m³</a:t>
            </a:r>
          </a:p>
          <a:p>
            <a:pPr>
              <a:spcBef>
                <a:spcPct val="0"/>
              </a:spcBef>
            </a:pPr>
            <a:endParaRPr lang="de-DE" altLang="de-DE" sz="1600" dirty="0">
              <a:solidFill>
                <a:schemeClr val="bg2"/>
              </a:solidFill>
              <a:ea typeface="ヒラギノ角ゴ Pro W3" pitchFamily="1" charset="-128"/>
            </a:endParaRPr>
          </a:p>
          <a:p>
            <a:pPr>
              <a:spcBef>
                <a:spcPct val="0"/>
              </a:spcBef>
            </a:pP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725.000 </a:t>
            </a:r>
            <a:r>
              <a:rPr lang="de-DE" altLang="de-DE" sz="1600" dirty="0" err="1">
                <a:ea typeface="ヒラギノ角ゴ Pro W3" pitchFamily="1" charset="-128"/>
              </a:rPr>
              <a:t>population</a:t>
            </a:r>
            <a:r>
              <a:rPr lang="de-DE" altLang="de-DE" sz="1600" dirty="0">
                <a:ea typeface="ヒラギノ角ゴ Pro W3" pitchFamily="1" charset="-128"/>
              </a:rPr>
              <a:t> </a:t>
            </a:r>
            <a:r>
              <a:rPr lang="de-DE" altLang="de-DE" sz="1600" dirty="0" err="1">
                <a:ea typeface="ヒラギノ角ゴ Pro W3" pitchFamily="1" charset="-128"/>
              </a:rPr>
              <a:t>equivalents</a:t>
            </a:r>
            <a:r>
              <a:rPr lang="de-DE" altLang="de-DE" sz="1600" dirty="0">
                <a:ea typeface="ヒラギノ角ゴ Pro W3" pitchFamily="1" charset="-128"/>
              </a:rPr>
              <a:t> 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(</a:t>
            </a:r>
            <a:r>
              <a:rPr lang="de-DE" altLang="de-DE" sz="1600" dirty="0">
                <a:ea typeface="ヒラギノ角ゴ Pro W3" pitchFamily="1" charset="-128"/>
              </a:rPr>
              <a:t>design </a:t>
            </a:r>
          </a:p>
          <a:p>
            <a:pPr>
              <a:spcBef>
                <a:spcPct val="0"/>
              </a:spcBef>
            </a:pPr>
            <a:r>
              <a:rPr lang="de-DE" altLang="de-DE" sz="1600" dirty="0" err="1">
                <a:ea typeface="ヒラギノ角ゴ Pro W3" pitchFamily="1" charset="-128"/>
              </a:rPr>
              <a:t>size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),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approx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. 50%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from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the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industry</a:t>
            </a:r>
            <a:endParaRPr lang="de-DE" altLang="de-DE" sz="1600" dirty="0">
              <a:solidFill>
                <a:schemeClr val="bg2"/>
              </a:solidFill>
              <a:ea typeface="ヒラギノ角ゴ Pro W3" pitchFamily="1" charset="-128"/>
            </a:endParaRPr>
          </a:p>
          <a:p>
            <a:pPr>
              <a:spcBef>
                <a:spcPct val="0"/>
              </a:spcBef>
            </a:pPr>
            <a:endParaRPr lang="de-DE" altLang="de-DE" sz="1600" dirty="0">
              <a:solidFill>
                <a:schemeClr val="bg2"/>
              </a:solidFill>
              <a:ea typeface="ヒラギノ角ゴ Pro W3" pitchFamily="1" charset="-128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err="1" smtClean="0"/>
              <a:t>Wastewater</a:t>
            </a:r>
            <a:r>
              <a:rPr lang="de-DE" b="1" dirty="0" smtClean="0"/>
              <a:t> </a:t>
            </a:r>
            <a:r>
              <a:rPr lang="de-DE" b="1" dirty="0" err="1"/>
              <a:t>treatment</a:t>
            </a:r>
            <a:r>
              <a:rPr lang="de-DE" b="1" dirty="0"/>
              <a:t> plant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16</a:t>
            </a:fld>
            <a:endParaRPr lang="de-DE"/>
          </a:p>
        </p:txBody>
      </p:sp>
      <p:sp>
        <p:nvSpPr>
          <p:cNvPr id="18" name="Rechteck 17"/>
          <p:cNvSpPr/>
          <p:nvPr/>
        </p:nvSpPr>
        <p:spPr>
          <a:xfrm>
            <a:off x="9379148" y="1800411"/>
            <a:ext cx="720080" cy="252028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4266580" y="4140670"/>
            <a:ext cx="1354289" cy="2304257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/>
          <p:cNvSpPr/>
          <p:nvPr/>
        </p:nvSpPr>
        <p:spPr>
          <a:xfrm>
            <a:off x="4266580" y="4044140"/>
            <a:ext cx="892198" cy="2304257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7902984" y="4443566"/>
            <a:ext cx="892198" cy="2001361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/>
        </p:nvSpPr>
        <p:spPr>
          <a:xfrm>
            <a:off x="8231831" y="4612292"/>
            <a:ext cx="2124236" cy="190892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1" t="752" r="544" b="775"/>
          <a:stretch/>
        </p:blipFill>
        <p:spPr>
          <a:xfrm>
            <a:off x="4086560" y="1732238"/>
            <a:ext cx="6485860" cy="4788978"/>
          </a:xfrm>
          <a:prstGeom prst="rect">
            <a:avLst/>
          </a:prstGeom>
          <a:ln>
            <a:solidFill>
              <a:schemeClr val="bg2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975561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3"/>
          <p:cNvSpPr txBox="1">
            <a:spLocks/>
          </p:cNvSpPr>
          <p:nvPr/>
        </p:nvSpPr>
        <p:spPr>
          <a:xfrm>
            <a:off x="450156" y="1979613"/>
            <a:ext cx="9217024" cy="5185345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10000"/>
          </a:bodyPr>
          <a:lstStyle>
            <a:lvl1pPr marL="0" indent="0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50000"/>
              <a:defRPr/>
            </a:pPr>
            <a:endParaRPr lang="de-DE" sz="1600" dirty="0" smtClean="0"/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50000"/>
              <a:defRPr/>
            </a:pPr>
            <a:endParaRPr lang="de-DE" sz="1600" dirty="0"/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50000"/>
              <a:defRPr/>
            </a:pPr>
            <a:endParaRPr lang="de-DE" sz="1600" dirty="0" smtClean="0"/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50000"/>
              <a:defRPr/>
            </a:pPr>
            <a:endParaRPr lang="de-DE" sz="1600" dirty="0"/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50000"/>
              <a:defRPr/>
            </a:pPr>
            <a:endParaRPr lang="de-DE" sz="1600" dirty="0" smtClean="0"/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50000"/>
              <a:defRPr/>
            </a:pPr>
            <a:endParaRPr lang="de-DE" sz="1600" dirty="0"/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50000"/>
              <a:defRPr/>
            </a:pPr>
            <a:endParaRPr lang="de-DE" sz="1600" dirty="0" smtClean="0"/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50000"/>
              <a:defRPr/>
            </a:pPr>
            <a:endParaRPr lang="de-DE" sz="1600" dirty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50000"/>
              <a:defRPr/>
            </a:pPr>
            <a:endParaRPr lang="de-DE" sz="1600" dirty="0" smtClean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50000"/>
              <a:defRPr/>
            </a:pPr>
            <a:endParaRPr lang="de-DE" sz="1600" dirty="0" smtClean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50000"/>
              <a:defRPr/>
            </a:pPr>
            <a:endParaRPr lang="de-DE" sz="1600" dirty="0"/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50000"/>
              <a:defRPr/>
            </a:pPr>
            <a:endParaRPr lang="en-US" sz="1600" dirty="0" smtClean="0">
              <a:ea typeface="ヒラギノ角ゴ Pro W3" pitchFamily="1" charset="-128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50000"/>
              <a:defRPr/>
            </a:pPr>
            <a:r>
              <a:rPr lang="en-US" sz="1600" dirty="0" smtClean="0">
                <a:ea typeface="ヒラギノ角ゴ Pro W3" pitchFamily="1" charset="-128"/>
              </a:rPr>
              <a:t>In </a:t>
            </a:r>
            <a:r>
              <a:rPr lang="en-US" sz="1600" dirty="0">
                <a:ea typeface="ヒラギノ角ゴ Pro W3" pitchFamily="1" charset="-128"/>
              </a:rPr>
              <a:t>the DWA performance comparison, EBS regularly occupies the top position among the 862 wastewater treatment plants in Baden-Württemberg.</a:t>
            </a:r>
            <a:endParaRPr lang="de-DE" sz="1600" dirty="0">
              <a:ea typeface="ヒラギノ角ゴ Pro W3" pitchFamily="1" charset="-128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err="1">
                <a:sym typeface="Wingdings" panose="05000000000000000000" pitchFamily="2" charset="2"/>
              </a:rPr>
              <a:t>Enviromental</a:t>
            </a:r>
            <a:r>
              <a:rPr lang="de-DE" b="1" dirty="0">
                <a:sym typeface="Wingdings" panose="05000000000000000000" pitchFamily="2" charset="2"/>
              </a:rPr>
              <a:t> </a:t>
            </a:r>
            <a:r>
              <a:rPr lang="de-DE" b="1" dirty="0" err="1">
                <a:sym typeface="Wingdings" panose="05000000000000000000" pitchFamily="2" charset="2"/>
              </a:rPr>
              <a:t>performance</a:t>
            </a:r>
            <a:r>
              <a:rPr lang="de-DE" b="1" dirty="0" smtClean="0"/>
              <a:t> </a:t>
            </a:r>
            <a:r>
              <a:rPr lang="de-DE" sz="1600" b="1" dirty="0" smtClean="0">
                <a:solidFill>
                  <a:schemeClr val="bg1">
                    <a:lumMod val="10000"/>
                  </a:schemeClr>
                </a:solidFill>
              </a:rPr>
              <a:t>(</a:t>
            </a:r>
            <a:r>
              <a:rPr lang="de-DE" sz="1600" b="1" dirty="0" err="1" smtClean="0">
                <a:solidFill>
                  <a:schemeClr val="bg1">
                    <a:lumMod val="10000"/>
                  </a:schemeClr>
                </a:solidFill>
              </a:rPr>
              <a:t>as</a:t>
            </a:r>
            <a:r>
              <a:rPr lang="de-DE" sz="1600" b="1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de-DE" sz="1600" b="1" dirty="0" err="1" smtClean="0">
                <a:solidFill>
                  <a:schemeClr val="bg1">
                    <a:lumMod val="10000"/>
                  </a:schemeClr>
                </a:solidFill>
              </a:rPr>
              <a:t>of</a:t>
            </a:r>
            <a:r>
              <a:rPr lang="de-DE" sz="1600" b="1" dirty="0" smtClean="0">
                <a:solidFill>
                  <a:schemeClr val="bg1">
                    <a:lumMod val="10000"/>
                  </a:schemeClr>
                </a:solidFill>
              </a:rPr>
              <a:t> 2024) </a:t>
            </a:r>
            <a:endParaRPr lang="de-DE" sz="16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17</a:t>
            </a:fld>
            <a:endParaRPr lang="de-DE"/>
          </a:p>
        </p:txBody>
      </p:sp>
      <p:pic>
        <p:nvPicPr>
          <p:cNvPr id="5" name="Picture 152" descr="PhotoDelux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5783" y="2015142"/>
            <a:ext cx="3298487" cy="4357777"/>
          </a:xfrm>
          <a:prstGeom prst="rect">
            <a:avLst/>
          </a:prstGeom>
          <a:noFill/>
          <a:ln w="9525">
            <a:solidFill>
              <a:schemeClr val="bg2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Tabel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8631144"/>
              </p:ext>
            </p:extLst>
          </p:nvPr>
        </p:nvGraphicFramePr>
        <p:xfrm>
          <a:off x="702184" y="1620391"/>
          <a:ext cx="5198058" cy="428905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98958">
                  <a:extLst>
                    <a:ext uri="{9D8B030D-6E8A-4147-A177-3AD203B41FA5}">
                      <a16:colId xmlns:a16="http://schemas.microsoft.com/office/drawing/2014/main" val="1579692682"/>
                    </a:ext>
                  </a:extLst>
                </a:gridCol>
                <a:gridCol w="666500">
                  <a:extLst>
                    <a:ext uri="{9D8B030D-6E8A-4147-A177-3AD203B41FA5}">
                      <a16:colId xmlns:a16="http://schemas.microsoft.com/office/drawing/2014/main" val="3583455963"/>
                    </a:ext>
                  </a:extLst>
                </a:gridCol>
                <a:gridCol w="899775">
                  <a:extLst>
                    <a:ext uri="{9D8B030D-6E8A-4147-A177-3AD203B41FA5}">
                      <a16:colId xmlns:a16="http://schemas.microsoft.com/office/drawing/2014/main" val="1505241571"/>
                    </a:ext>
                  </a:extLst>
                </a:gridCol>
                <a:gridCol w="833125">
                  <a:extLst>
                    <a:ext uri="{9D8B030D-6E8A-4147-A177-3AD203B41FA5}">
                      <a16:colId xmlns:a16="http://schemas.microsoft.com/office/drawing/2014/main" val="41490059"/>
                    </a:ext>
                  </a:extLst>
                </a:gridCol>
                <a:gridCol w="1199700">
                  <a:extLst>
                    <a:ext uri="{9D8B030D-6E8A-4147-A177-3AD203B41FA5}">
                      <a16:colId xmlns:a16="http://schemas.microsoft.com/office/drawing/2014/main" val="2809812765"/>
                    </a:ext>
                  </a:extLst>
                </a:gridCol>
              </a:tblGrid>
              <a:tr h="536029">
                <a:tc>
                  <a:txBody>
                    <a:bodyPr/>
                    <a:lstStyle/>
                    <a:p>
                      <a:endParaRPr lang="de-DE" sz="1500" b="0" dirty="0"/>
                    </a:p>
                  </a:txBody>
                  <a:tcPr marL="84636" marR="84636" marT="42318" marB="4231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84636" marR="84636" marT="42318" marB="42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b="0" dirty="0" err="1" smtClean="0">
                          <a:solidFill>
                            <a:schemeClr val="tx1"/>
                          </a:solidFill>
                        </a:rPr>
                        <a:t>Raw</a:t>
                      </a:r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500" b="0" dirty="0" err="1" smtClean="0">
                          <a:solidFill>
                            <a:schemeClr val="tx1"/>
                          </a:solidFill>
                        </a:rPr>
                        <a:t>waste</a:t>
                      </a:r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500" b="0" dirty="0" err="1" smtClean="0">
                          <a:solidFill>
                            <a:schemeClr val="tx1"/>
                          </a:solidFill>
                        </a:rPr>
                        <a:t>water</a:t>
                      </a:r>
                      <a:endParaRPr lang="de-DE" sz="15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mg/l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84636" marR="84636" marT="42318" marB="42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b="0" dirty="0" err="1" smtClean="0">
                          <a:solidFill>
                            <a:schemeClr val="tx1"/>
                          </a:solidFill>
                        </a:rPr>
                        <a:t>Treated</a:t>
                      </a:r>
                      <a:r>
                        <a:rPr lang="de-DE" sz="15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500" b="0" baseline="0" dirty="0" err="1" smtClean="0">
                          <a:solidFill>
                            <a:schemeClr val="tx1"/>
                          </a:solidFill>
                        </a:rPr>
                        <a:t>waste</a:t>
                      </a:r>
                      <a:r>
                        <a:rPr lang="de-DE" sz="15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1500" b="0" baseline="0" dirty="0" err="1" smtClean="0">
                          <a:solidFill>
                            <a:schemeClr val="tx1"/>
                          </a:solidFill>
                        </a:rPr>
                        <a:t>water</a:t>
                      </a:r>
                      <a:endParaRPr lang="de-DE" sz="15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mg/l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84636" marR="84636" marT="42318" marB="42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Efficiency </a:t>
                      </a:r>
                      <a:r>
                        <a:rPr lang="de-DE" sz="1500" b="0" dirty="0" err="1" smtClean="0">
                          <a:solidFill>
                            <a:schemeClr val="tx1"/>
                          </a:solidFill>
                        </a:rPr>
                        <a:t>level</a:t>
                      </a:r>
                      <a:endParaRPr lang="de-DE" sz="15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de-DE" sz="1500" b="0" dirty="0" smtClean="0">
                          <a:solidFill>
                            <a:schemeClr val="tx1"/>
                          </a:solidFill>
                        </a:rPr>
                        <a:t>%</a:t>
                      </a:r>
                      <a:endParaRPr lang="de-DE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84636" marR="84636" marT="42318" marB="42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0703287"/>
                  </a:ext>
                </a:extLst>
              </a:tr>
              <a:tr h="761725"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de-DE" sz="1500" b="0" dirty="0" smtClean="0">
                          <a:solidFill>
                            <a:schemeClr val="bg2"/>
                          </a:solidFill>
                        </a:rPr>
                        <a:t>Chemical </a:t>
                      </a:r>
                      <a:r>
                        <a:rPr lang="de-DE" altLang="de-DE" sz="1500" b="0" dirty="0" err="1" smtClean="0">
                          <a:solidFill>
                            <a:schemeClr val="bg2"/>
                          </a:solidFill>
                        </a:rPr>
                        <a:t>oxygen</a:t>
                      </a:r>
                      <a:r>
                        <a:rPr lang="de-DE" altLang="de-DE" sz="1500" b="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de-DE" altLang="de-DE" sz="1500" b="0" dirty="0" err="1" smtClean="0">
                          <a:solidFill>
                            <a:schemeClr val="bg2"/>
                          </a:solidFill>
                        </a:rPr>
                        <a:t>demand</a:t>
                      </a:r>
                      <a:endParaRPr lang="de-DE" altLang="de-DE" sz="1500" b="0" dirty="0" smtClean="0">
                        <a:solidFill>
                          <a:schemeClr val="bg2"/>
                        </a:solidFill>
                      </a:endParaRPr>
                    </a:p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altLang="de-DE" sz="1500" b="0" dirty="0" smtClean="0">
                        <a:solidFill>
                          <a:schemeClr val="bg2"/>
                        </a:solidFill>
                      </a:endParaRPr>
                    </a:p>
                    <a:p>
                      <a:endParaRPr lang="de-DE" sz="1500" b="0" dirty="0"/>
                    </a:p>
                  </a:txBody>
                  <a:tcPr marL="84636" marR="84636" marT="42318" marB="4231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COD</a:t>
                      </a:r>
                    </a:p>
                    <a:p>
                      <a:pPr algn="ctr"/>
                      <a:endParaRPr lang="de-DE" sz="1500" b="0" dirty="0"/>
                    </a:p>
                  </a:txBody>
                  <a:tcPr marL="84636" marR="84636" marT="42318" marB="42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811</a:t>
                      </a:r>
                    </a:p>
                  </a:txBody>
                  <a:tcPr marL="84636" marR="84636" marT="42335" marB="423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</a:t>
                      </a:r>
                    </a:p>
                  </a:txBody>
                  <a:tcPr marL="84636" marR="84636" marT="42335" marB="423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97,9</a:t>
                      </a:r>
                    </a:p>
                  </a:txBody>
                  <a:tcPr marL="84636" marR="84636" marT="42335" marB="423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3187255"/>
                  </a:ext>
                </a:extLst>
              </a:tr>
              <a:tr h="987421"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de-DE" sz="1500" b="0" dirty="0" err="1" smtClean="0">
                          <a:solidFill>
                            <a:schemeClr val="bg2"/>
                          </a:solidFill>
                        </a:rPr>
                        <a:t>Organic</a:t>
                      </a:r>
                      <a:r>
                        <a:rPr lang="de-DE" altLang="de-DE" sz="1500" b="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de-DE" altLang="de-DE" sz="1500" b="0" dirty="0" err="1" smtClean="0">
                          <a:solidFill>
                            <a:schemeClr val="bg2"/>
                          </a:solidFill>
                        </a:rPr>
                        <a:t>carbon</a:t>
                      </a:r>
                      <a:r>
                        <a:rPr lang="de-DE" altLang="de-DE" sz="1500" b="0" dirty="0" smtClean="0">
                          <a:solidFill>
                            <a:schemeClr val="bg2"/>
                          </a:solidFill>
                        </a:rPr>
                        <a:t> in total</a:t>
                      </a:r>
                    </a:p>
                    <a:p>
                      <a:endParaRPr lang="de-DE" sz="1500" b="0" dirty="0"/>
                    </a:p>
                  </a:txBody>
                  <a:tcPr marL="84636" marR="84636" marT="42318" marB="4231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TOC</a:t>
                      </a:r>
                      <a:endParaRPr lang="de-DE" sz="1500" b="0" dirty="0"/>
                    </a:p>
                  </a:txBody>
                  <a:tcPr marL="84636" marR="84636" marT="42318" marB="42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279</a:t>
                      </a:r>
                    </a:p>
                  </a:txBody>
                  <a:tcPr marL="84636" marR="84636" marT="42335" marB="423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5,92</a:t>
                      </a:r>
                    </a:p>
                  </a:txBody>
                  <a:tcPr marL="84636" marR="84636" marT="42335" marB="423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97,9</a:t>
                      </a:r>
                    </a:p>
                  </a:txBody>
                  <a:tcPr marL="84636" marR="84636" marT="42335" marB="423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8510594"/>
                  </a:ext>
                </a:extLst>
              </a:tr>
              <a:tr h="761725"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de-DE" sz="1500" b="0" dirty="0" smtClean="0">
                          <a:solidFill>
                            <a:schemeClr val="bg2"/>
                          </a:solidFill>
                        </a:rPr>
                        <a:t>Nitrogen in total</a:t>
                      </a:r>
                    </a:p>
                    <a:p>
                      <a:endParaRPr lang="de-DE" sz="1500" b="0" dirty="0"/>
                    </a:p>
                  </a:txBody>
                  <a:tcPr marL="84636" marR="84636" marT="42318" marB="4231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  <a:r>
                        <a:rPr kumimoji="0" lang="de-DE" sz="1500" b="0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tot</a:t>
                      </a:r>
                      <a:endParaRPr kumimoji="0" lang="de-DE" sz="1500" b="0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algn="ctr"/>
                      <a:endParaRPr lang="de-DE" sz="1500" b="0" dirty="0"/>
                    </a:p>
                  </a:txBody>
                  <a:tcPr marL="84636" marR="84636" marT="42318" marB="42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5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64,4</a:t>
                      </a:r>
                    </a:p>
                  </a:txBody>
                  <a:tcPr marL="84636" marR="84636" marT="42335" marB="423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4,2</a:t>
                      </a:r>
                    </a:p>
                  </a:txBody>
                  <a:tcPr marL="84636" marR="84636" marT="42335" marB="423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93,4</a:t>
                      </a:r>
                    </a:p>
                  </a:txBody>
                  <a:tcPr marL="84636" marR="84636" marT="42335" marB="423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1723192"/>
                  </a:ext>
                </a:extLst>
              </a:tr>
              <a:tr h="536029"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de-DE" sz="1500" b="0" dirty="0" smtClean="0">
                          <a:solidFill>
                            <a:schemeClr val="bg2"/>
                          </a:solidFill>
                        </a:rPr>
                        <a:t>Phosphor</a:t>
                      </a:r>
                    </a:p>
                    <a:p>
                      <a:endParaRPr lang="de-DE" sz="1500" b="0" dirty="0"/>
                    </a:p>
                  </a:txBody>
                  <a:tcPr marL="84636" marR="84636" marT="42318" marB="4231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  <a:r>
                        <a:rPr kumimoji="0" lang="de-DE" sz="1500" b="0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tot</a:t>
                      </a:r>
                      <a:endParaRPr kumimoji="0" lang="de-DE" sz="1500" b="0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algn="ctr"/>
                      <a:endParaRPr lang="de-DE" sz="1500" b="0" dirty="0"/>
                    </a:p>
                  </a:txBody>
                  <a:tcPr marL="84636" marR="84636" marT="42318" marB="423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11,83</a:t>
                      </a:r>
                    </a:p>
                  </a:txBody>
                  <a:tcPr marL="84636" marR="84636" marT="42335" marB="423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0,11</a:t>
                      </a:r>
                    </a:p>
                  </a:txBody>
                  <a:tcPr marL="84636" marR="84636" marT="42335" marB="423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99,1</a:t>
                      </a:r>
                    </a:p>
                  </a:txBody>
                  <a:tcPr marL="84636" marR="84636" marT="42335" marB="423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23381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872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Material Balance </a:t>
            </a:r>
            <a:r>
              <a:rPr lang="de-DE" sz="1600" b="1" dirty="0" smtClean="0">
                <a:solidFill>
                  <a:schemeClr val="bg1">
                    <a:lumMod val="10000"/>
                  </a:schemeClr>
                </a:solidFill>
              </a:rPr>
              <a:t>(AS OF 2024)</a:t>
            </a:r>
            <a:r>
              <a:rPr lang="de-DE" b="1" dirty="0" smtClean="0">
                <a:solidFill>
                  <a:schemeClr val="tx1"/>
                </a:solidFill>
              </a:rPr>
              <a:t> 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7" name="Textplatzhalter 2"/>
          <p:cNvSpPr txBox="1">
            <a:spLocks/>
          </p:cNvSpPr>
          <p:nvPr/>
        </p:nvSpPr>
        <p:spPr bwMode="auto">
          <a:xfrm>
            <a:off x="357943" y="1419907"/>
            <a:ext cx="9767888" cy="560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593725" algn="l" rtl="0" eaLnBrk="0" fontAlgn="base" hangingPunct="0">
              <a:lnSpc>
                <a:spcPts val="2325"/>
              </a:lnSpc>
              <a:spcBef>
                <a:spcPct val="0"/>
              </a:spcBef>
              <a:spcAft>
                <a:spcPct val="0"/>
              </a:spcAft>
              <a:buClr>
                <a:schemeClr val="bg2"/>
              </a:buClr>
              <a:buFont typeface="Monotype Sorts" pitchFamily="1" charset="2"/>
              <a:defRPr sz="16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2950" indent="-993775" algn="l" rtl="0" eaLnBrk="0" fontAlgn="base" hangingPunct="0">
              <a:lnSpc>
                <a:spcPts val="2325"/>
              </a:lnSpc>
              <a:spcBef>
                <a:spcPct val="0"/>
              </a:spcBef>
              <a:spcAft>
                <a:spcPct val="0"/>
              </a:spcAft>
              <a:buClr>
                <a:schemeClr val="bg2"/>
              </a:buClr>
              <a:buSzPct val="90000"/>
              <a:buFont typeface="Monotype Sorts" pitchFamily="1" charset="2"/>
              <a:buChar char="n"/>
              <a:defRPr sz="16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2pPr>
            <a:lvl3pPr marL="1143000" indent="-1393825" algn="l" rtl="0" eaLnBrk="0" fontAlgn="base" hangingPunct="0">
              <a:lnSpc>
                <a:spcPts val="2325"/>
              </a:lnSpc>
              <a:spcBef>
                <a:spcPct val="0"/>
              </a:spcBef>
              <a:spcAft>
                <a:spcPct val="0"/>
              </a:spcAft>
              <a:buClr>
                <a:schemeClr val="bg2"/>
              </a:buClr>
              <a:buSzPct val="90000"/>
              <a:buFont typeface="Monotype Sorts" pitchFamily="1" charset="2"/>
              <a:buChar char="n"/>
              <a:defRPr sz="16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3pPr>
            <a:lvl4pPr marL="1600200" indent="-1851025" algn="l" rtl="0" eaLnBrk="0" fontAlgn="base" hangingPunct="0">
              <a:lnSpc>
                <a:spcPts val="2325"/>
              </a:lnSpc>
              <a:spcBef>
                <a:spcPct val="0"/>
              </a:spcBef>
              <a:spcAft>
                <a:spcPct val="0"/>
              </a:spcAft>
              <a:buClr>
                <a:schemeClr val="bg2"/>
              </a:buClr>
              <a:buSzPct val="90000"/>
              <a:buChar char="–"/>
              <a:defRPr sz="16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4pPr>
            <a:lvl5pPr marL="2238375" indent="-24765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hlink"/>
                </a:solidFill>
                <a:latin typeface="+mn-lt"/>
                <a:ea typeface="ヒラギノ角ゴ Pro W3" charset="0"/>
                <a:cs typeface="ヒラギノ角ゴ Pro W3" charset="0"/>
              </a:defRPr>
            </a:lvl5pPr>
            <a:lvl6pPr marL="2737645" indent="-248877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hlink"/>
                </a:solidFill>
                <a:latin typeface="+mn-lt"/>
              </a:defRPr>
            </a:lvl6pPr>
            <a:lvl7pPr marL="3235399" indent="-248877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hlink"/>
                </a:solidFill>
                <a:latin typeface="+mn-lt"/>
              </a:defRPr>
            </a:lvl7pPr>
            <a:lvl8pPr marL="3733152" indent="-248877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hlink"/>
                </a:solidFill>
                <a:latin typeface="+mn-lt"/>
              </a:defRPr>
            </a:lvl8pPr>
            <a:lvl9pPr marL="4230906" indent="-248877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hlink"/>
                </a:solidFill>
                <a:latin typeface="+mn-lt"/>
              </a:defRPr>
            </a:lvl9pPr>
          </a:lstStyle>
          <a:p>
            <a:pPr>
              <a:defRPr/>
            </a:pPr>
            <a:endParaRPr lang="de-DE" altLang="de-DE" kern="0" dirty="0" smtClean="0">
              <a:ea typeface="ヒラギノ角ゴ Pro W3" pitchFamily="1" charset="-128"/>
            </a:endParaRPr>
          </a:p>
        </p:txBody>
      </p:sp>
      <p:sp>
        <p:nvSpPr>
          <p:cNvPr id="38" name="Text Box 4"/>
          <p:cNvSpPr txBox="1">
            <a:spLocks noChangeArrowheads="1"/>
          </p:cNvSpPr>
          <p:nvPr/>
        </p:nvSpPr>
        <p:spPr bwMode="auto">
          <a:xfrm>
            <a:off x="357943" y="1615169"/>
            <a:ext cx="95059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700" b="1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" charset="-128"/>
              </a:defRPr>
            </a:lvl1pPr>
            <a:lvl2pPr marL="742950" indent="-285750">
              <a:defRPr sz="1700" b="1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" charset="-128"/>
              </a:defRPr>
            </a:lvl2pPr>
            <a:lvl3pPr marL="1143000" indent="-228600">
              <a:defRPr sz="1700" b="1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" charset="-128"/>
              </a:defRPr>
            </a:lvl3pPr>
            <a:lvl4pPr marL="1600200" indent="-228600">
              <a:defRPr sz="1700" b="1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" charset="-128"/>
              </a:defRPr>
            </a:lvl4pPr>
            <a:lvl5pPr marL="2057400" indent="-228600">
              <a:defRPr sz="1700" b="1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 b="1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600" b="0" dirty="0" err="1" smtClean="0"/>
              <a:t>Inflow</a:t>
            </a:r>
            <a:r>
              <a:rPr lang="de-DE" altLang="de-DE" sz="1400" b="0" dirty="0" smtClean="0"/>
              <a:t>: </a:t>
            </a:r>
            <a:r>
              <a:rPr lang="de-DE" altLang="de-DE" sz="1400" b="0" dirty="0" err="1" smtClean="0"/>
              <a:t>approx</a:t>
            </a:r>
            <a:r>
              <a:rPr lang="de-DE" altLang="de-DE" sz="1400" b="0" dirty="0" smtClean="0"/>
              <a:t>. </a:t>
            </a:r>
            <a:r>
              <a:rPr lang="de-DE" altLang="de-DE" sz="1600" b="0" dirty="0" smtClean="0"/>
              <a:t>33,88 </a:t>
            </a:r>
            <a:r>
              <a:rPr lang="de-DE" altLang="de-DE" sz="1600" b="0" dirty="0"/>
              <a:t>M</a:t>
            </a:r>
            <a:r>
              <a:rPr lang="de-DE" altLang="de-DE" sz="1600" b="0" dirty="0" smtClean="0"/>
              <a:t>io</a:t>
            </a:r>
            <a:r>
              <a:rPr lang="de-DE" altLang="de-DE" sz="1600" b="0" dirty="0"/>
              <a:t>. m</a:t>
            </a:r>
            <a:r>
              <a:rPr lang="de-DE" altLang="de-DE" sz="1600" b="0" baseline="30000" dirty="0"/>
              <a:t>3</a:t>
            </a:r>
            <a:r>
              <a:rPr lang="de-DE" altLang="de-DE" sz="1600" b="0" dirty="0"/>
              <a:t> </a:t>
            </a:r>
            <a:r>
              <a:rPr lang="de-DE" altLang="de-DE" sz="1600" b="0" dirty="0" err="1" smtClean="0"/>
              <a:t>wastewater</a:t>
            </a:r>
            <a:r>
              <a:rPr lang="de-DE" altLang="de-DE" sz="1600" b="0" dirty="0" smtClean="0"/>
              <a:t> </a:t>
            </a:r>
            <a:r>
              <a:rPr lang="de-DE" altLang="de-DE" sz="1600" b="0" dirty="0" err="1" smtClean="0"/>
              <a:t>inflow</a:t>
            </a:r>
            <a:r>
              <a:rPr lang="de-DE" altLang="de-DE" sz="1600" b="0" dirty="0" smtClean="0"/>
              <a:t> per </a:t>
            </a:r>
            <a:r>
              <a:rPr lang="de-DE" altLang="de-DE" sz="1600" b="0" dirty="0" err="1" smtClean="0"/>
              <a:t>year</a:t>
            </a:r>
            <a:r>
              <a:rPr lang="de-DE" altLang="de-DE" sz="1600" b="0" dirty="0" smtClean="0"/>
              <a:t> (</a:t>
            </a:r>
            <a:r>
              <a:rPr lang="de-DE" altLang="de-DE" sz="1600" b="0" dirty="0" err="1" smtClean="0"/>
              <a:t>approx</a:t>
            </a:r>
            <a:r>
              <a:rPr lang="de-DE" altLang="de-DE" sz="1600" b="0" dirty="0" smtClean="0"/>
              <a:t>. 92.600 </a:t>
            </a:r>
            <a:r>
              <a:rPr lang="de-DE" altLang="de-DE" sz="1600" b="0" dirty="0"/>
              <a:t>m³ </a:t>
            </a:r>
            <a:r>
              <a:rPr lang="de-DE" altLang="de-DE" sz="1600" b="0" dirty="0" err="1" smtClean="0"/>
              <a:t>wastewater</a:t>
            </a:r>
            <a:r>
              <a:rPr lang="de-DE" altLang="de-DE" sz="1600" b="0" dirty="0" smtClean="0"/>
              <a:t> </a:t>
            </a:r>
            <a:r>
              <a:rPr lang="de-DE" altLang="de-DE" sz="1600" b="0" dirty="0" err="1" smtClean="0"/>
              <a:t>inflow</a:t>
            </a:r>
            <a:r>
              <a:rPr lang="de-DE" altLang="de-DE" sz="1600" b="0" dirty="0" smtClean="0"/>
              <a:t> per </a:t>
            </a:r>
            <a:r>
              <a:rPr lang="de-DE" altLang="de-DE" sz="1600" b="0" dirty="0" err="1" smtClean="0"/>
              <a:t>day</a:t>
            </a:r>
            <a:r>
              <a:rPr lang="de-DE" altLang="de-DE" sz="1600" b="0" dirty="0" smtClean="0"/>
              <a:t>)</a:t>
            </a:r>
            <a:endParaRPr lang="de-DE" altLang="de-DE" sz="1600" b="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07"/>
          <a:stretch/>
        </p:blipFill>
        <p:spPr>
          <a:xfrm>
            <a:off x="846200" y="2030413"/>
            <a:ext cx="8288109" cy="461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72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err="1" smtClean="0"/>
              <a:t>ACTivated</a:t>
            </a:r>
            <a:r>
              <a:rPr lang="de-DE" b="1" dirty="0" smtClean="0"/>
              <a:t> CARBON PLANT</a:t>
            </a:r>
            <a:endParaRPr lang="de-DE" sz="1600" dirty="0">
              <a:solidFill>
                <a:schemeClr val="tx1"/>
              </a:solidFill>
              <a:ea typeface="+mn-ea"/>
              <a:cs typeface="+mn-cs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19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70" t="22266" r="908" b="17960"/>
          <a:stretch/>
        </p:blipFill>
        <p:spPr>
          <a:xfrm>
            <a:off x="3755198" y="1979613"/>
            <a:ext cx="6497043" cy="4274372"/>
          </a:xfrm>
          <a:prstGeom prst="rect">
            <a:avLst/>
          </a:prstGeom>
          <a:ln w="9525">
            <a:solidFill>
              <a:schemeClr val="bg2">
                <a:lumMod val="50000"/>
                <a:lumOff val="50000"/>
              </a:schemeClr>
            </a:solidFill>
          </a:ln>
        </p:spPr>
      </p:pic>
      <p:sp>
        <p:nvSpPr>
          <p:cNvPr id="7" name="Inhaltsplatzhalter 3"/>
          <p:cNvSpPr txBox="1">
            <a:spLocks/>
          </p:cNvSpPr>
          <p:nvPr/>
        </p:nvSpPr>
        <p:spPr bwMode="auto">
          <a:xfrm>
            <a:off x="351836" y="1260351"/>
            <a:ext cx="9900405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compatLnSpc="1">
            <a:prstTxWarp prst="textNoShape">
              <a:avLst/>
            </a:prstTxWarp>
          </a:bodyPr>
          <a:lstStyle>
            <a:lvl1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 smtClean="0"/>
              <a:t>which </a:t>
            </a:r>
            <a:r>
              <a:rPr lang="en-US" sz="1600" dirty="0"/>
              <a:t>was first realized on a large scale in Mannheim</a:t>
            </a:r>
            <a:endParaRPr lang="de-DE" sz="1600" dirty="0"/>
          </a:p>
          <a:p>
            <a:pPr>
              <a:spcBef>
                <a:spcPct val="0"/>
              </a:spcBef>
            </a:pPr>
            <a:endParaRPr lang="de-DE" altLang="de-DE" sz="1600" dirty="0" smtClean="0">
              <a:solidFill>
                <a:schemeClr val="bg2"/>
              </a:solidFill>
              <a:ea typeface="ヒラギノ角ゴ Pro W3" pitchFamily="1" charset="-128"/>
            </a:endParaRPr>
          </a:p>
        </p:txBody>
      </p:sp>
      <p:sp>
        <p:nvSpPr>
          <p:cNvPr id="8" name="Inhaltsplatzhalter 3"/>
          <p:cNvSpPr txBox="1">
            <a:spLocks/>
          </p:cNvSpPr>
          <p:nvPr/>
        </p:nvSpPr>
        <p:spPr>
          <a:xfrm>
            <a:off x="450156" y="1979613"/>
            <a:ext cx="3204356" cy="49688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 err="1" smtClean="0"/>
              <a:t>Micropollutants</a:t>
            </a:r>
            <a:r>
              <a:rPr lang="en-GB" sz="1600" dirty="0" smtClean="0"/>
              <a:t> </a:t>
            </a:r>
            <a:r>
              <a:rPr lang="en-GB" sz="1600" dirty="0"/>
              <a:t>are being removed from wastewater by dosing powdered activated carbon.</a:t>
            </a:r>
          </a:p>
          <a:p>
            <a:r>
              <a:rPr lang="en-GB" sz="1600" dirty="0" err="1"/>
              <a:t>Micropollutants</a:t>
            </a:r>
            <a:r>
              <a:rPr lang="en-GB" sz="1600" dirty="0"/>
              <a:t> consist of residues from pharmaceuticals, X-ray contrast media, chemicals from industries and households, aromatic substances, etc.</a:t>
            </a:r>
          </a:p>
          <a:p>
            <a:endParaRPr lang="en-GB" altLang="de-DE" sz="1600" dirty="0">
              <a:solidFill>
                <a:schemeClr val="bg2"/>
              </a:solidFill>
              <a:ea typeface="ヒラギノ角ゴ Pro W3" pitchFamily="1" charset="-128"/>
            </a:endParaRPr>
          </a:p>
          <a:p>
            <a:r>
              <a:rPr lang="en-GB" sz="1600" dirty="0"/>
              <a:t>5 parallel tanks </a:t>
            </a:r>
          </a:p>
          <a:p>
            <a:r>
              <a:rPr lang="en-GB" sz="1600" dirty="0"/>
              <a:t>Maximum flow </a:t>
            </a:r>
            <a:r>
              <a:rPr lang="en-GB" sz="1600" dirty="0" smtClean="0"/>
              <a:t>2200 </a:t>
            </a:r>
            <a:r>
              <a:rPr lang="en-GB" sz="1600" dirty="0"/>
              <a:t>l/s, 90% of the annual wastewater flow are being treated</a:t>
            </a:r>
          </a:p>
          <a:p>
            <a:endParaRPr lang="de-DE" sz="1600" dirty="0"/>
          </a:p>
          <a:p>
            <a:pPr marL="177800"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de-DE" altLang="de-DE" sz="16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73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TABLE OF CONTENTS</a:t>
            </a:r>
            <a:endParaRPr lang="de-DE" b="1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2</a:t>
            </a:fld>
            <a:endParaRPr lang="de-DE"/>
          </a:p>
        </p:txBody>
      </p:sp>
      <p:sp>
        <p:nvSpPr>
          <p:cNvPr id="6" name="Inhaltsplatzhalter 3"/>
          <p:cNvSpPr txBox="1">
            <a:spLocks/>
          </p:cNvSpPr>
          <p:nvPr/>
        </p:nvSpPr>
        <p:spPr>
          <a:xfrm>
            <a:off x="450156" y="1979613"/>
            <a:ext cx="3528392" cy="49688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de-DE" altLang="de-DE" sz="1600" dirty="0" smtClean="0">
                <a:ea typeface="ヒラギノ角ゴ Pro W3" pitchFamily="1" charset="-128"/>
              </a:rPr>
              <a:t>Who </a:t>
            </a:r>
            <a:r>
              <a:rPr lang="de-DE" altLang="de-DE" sz="1600" dirty="0" err="1" smtClean="0">
                <a:ea typeface="ヒラギノ角ゴ Pro W3" pitchFamily="1" charset="-128"/>
              </a:rPr>
              <a:t>we</a:t>
            </a:r>
            <a:r>
              <a:rPr lang="de-DE" altLang="de-DE" sz="1600" dirty="0" smtClean="0">
                <a:ea typeface="ヒラギノ角ゴ Pro W3" pitchFamily="1" charset="-128"/>
              </a:rPr>
              <a:t> </a:t>
            </a:r>
            <a:r>
              <a:rPr lang="de-DE" altLang="de-DE" sz="1600" dirty="0" err="1" smtClean="0">
                <a:ea typeface="ヒラギノ角ゴ Pro W3" pitchFamily="1" charset="-128"/>
              </a:rPr>
              <a:t>are</a:t>
            </a:r>
            <a:endParaRPr lang="de-DE" altLang="de-DE" sz="1600" dirty="0" smtClean="0">
              <a:ea typeface="ヒラギノ角ゴ Pro W3" pitchFamily="1" charset="-128"/>
            </a:endParaRP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de-DE" altLang="de-DE" sz="1600" dirty="0" smtClean="0">
                <a:ea typeface="ヒラギノ角ゴ Pro W3" pitchFamily="1" charset="-128"/>
              </a:rPr>
              <a:t>Data </a:t>
            </a:r>
            <a:r>
              <a:rPr lang="de-DE" altLang="de-DE" sz="1600" dirty="0" err="1" smtClean="0">
                <a:ea typeface="ヒラギノ角ゴ Pro W3" pitchFamily="1" charset="-128"/>
              </a:rPr>
              <a:t>and</a:t>
            </a:r>
            <a:r>
              <a:rPr lang="de-DE" altLang="de-DE" sz="1600" dirty="0" smtClean="0">
                <a:ea typeface="ヒラギノ角ゴ Pro W3" pitchFamily="1" charset="-128"/>
              </a:rPr>
              <a:t> </a:t>
            </a:r>
            <a:r>
              <a:rPr lang="de-DE" altLang="de-DE" sz="1600" dirty="0" err="1" smtClean="0">
                <a:ea typeface="ヒラギノ角ゴ Pro W3" pitchFamily="1" charset="-128"/>
              </a:rPr>
              <a:t>facts</a:t>
            </a:r>
            <a:endParaRPr lang="de-DE" altLang="de-DE" sz="1600" dirty="0">
              <a:ea typeface="ヒラギノ角ゴ Pro W3" pitchFamily="1" charset="-128"/>
            </a:endParaRP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de-DE" altLang="de-DE" sz="1600" dirty="0" smtClean="0">
                <a:ea typeface="ヒラギノ角ゴ Pro W3" pitchFamily="1" charset="-128"/>
              </a:rPr>
              <a:t>Locations </a:t>
            </a:r>
            <a:r>
              <a:rPr lang="de-DE" altLang="de-DE" sz="1600" dirty="0" err="1" smtClean="0">
                <a:ea typeface="ヒラギノ角ゴ Pro W3" pitchFamily="1" charset="-128"/>
              </a:rPr>
              <a:t>and</a:t>
            </a:r>
            <a:r>
              <a:rPr lang="de-DE" altLang="de-DE" sz="1600" dirty="0" smtClean="0">
                <a:ea typeface="ヒラギノ角ゴ Pro W3" pitchFamily="1" charset="-128"/>
              </a:rPr>
              <a:t> </a:t>
            </a:r>
            <a:r>
              <a:rPr lang="de-DE" altLang="de-DE" sz="1600" dirty="0" err="1" smtClean="0">
                <a:ea typeface="ヒラギノ角ゴ Pro W3" pitchFamily="1" charset="-128"/>
              </a:rPr>
              <a:t>employees</a:t>
            </a:r>
            <a:endParaRPr lang="de-DE" altLang="de-DE" sz="1600" dirty="0">
              <a:ea typeface="ヒラギノ角ゴ Pro W3" pitchFamily="1" charset="-128"/>
            </a:endParaRP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de-DE" altLang="de-DE" sz="1600" dirty="0">
                <a:ea typeface="ヒラギノ角ゴ Pro W3" pitchFamily="1" charset="-128"/>
              </a:rPr>
              <a:t>Organisation</a:t>
            </a: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de-DE" altLang="de-DE" sz="1600" dirty="0" smtClean="0">
                <a:ea typeface="ヒラギノ角ゴ Pro W3" pitchFamily="1" charset="-128"/>
              </a:rPr>
              <a:t>Distribution </a:t>
            </a:r>
            <a:r>
              <a:rPr lang="de-DE" altLang="de-DE" sz="1600" dirty="0" err="1" smtClean="0">
                <a:ea typeface="ヒラギノ角ゴ Pro W3" pitchFamily="1" charset="-128"/>
              </a:rPr>
              <a:t>of</a:t>
            </a:r>
            <a:r>
              <a:rPr lang="de-DE" altLang="de-DE" sz="1600" dirty="0" smtClean="0">
                <a:ea typeface="ヒラギノ角ゴ Pro W3" pitchFamily="1" charset="-128"/>
              </a:rPr>
              <a:t> </a:t>
            </a:r>
            <a:r>
              <a:rPr lang="de-DE" altLang="de-DE" sz="1600" dirty="0" err="1" smtClean="0">
                <a:ea typeface="ヒラギノ角ゴ Pro W3" pitchFamily="1" charset="-128"/>
              </a:rPr>
              <a:t>staff</a:t>
            </a:r>
            <a:endParaRPr lang="de-DE" altLang="de-DE" sz="1600" dirty="0">
              <a:ea typeface="ヒラギノ角ゴ Pro W3" pitchFamily="1" charset="-128"/>
            </a:endParaRP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de-DE" altLang="de-DE" sz="1600" dirty="0" err="1" smtClean="0">
                <a:ea typeface="ヒラギノ角ゴ Pro W3" pitchFamily="1" charset="-128"/>
              </a:rPr>
              <a:t>Charges</a:t>
            </a:r>
            <a:r>
              <a:rPr lang="de-DE" altLang="de-DE" sz="1600" dirty="0" smtClean="0">
                <a:ea typeface="ヒラギノ角ゴ Pro W3" pitchFamily="1" charset="-128"/>
              </a:rPr>
              <a:t> </a:t>
            </a:r>
            <a:r>
              <a:rPr lang="de-DE" altLang="de-DE" sz="1600" dirty="0" err="1" smtClean="0">
                <a:ea typeface="ヒラギノ角ゴ Pro W3" pitchFamily="1" charset="-128"/>
              </a:rPr>
              <a:t>and</a:t>
            </a:r>
            <a:r>
              <a:rPr lang="de-DE" altLang="de-DE" sz="1600" dirty="0" smtClean="0">
                <a:ea typeface="ヒラギノ角ゴ Pro W3" pitchFamily="1" charset="-128"/>
              </a:rPr>
              <a:t> </a:t>
            </a:r>
            <a:r>
              <a:rPr lang="de-DE" altLang="de-DE" sz="1600" dirty="0" err="1" smtClean="0">
                <a:ea typeface="ヒラギノ角ゴ Pro W3" pitchFamily="1" charset="-128"/>
              </a:rPr>
              <a:t>expenses</a:t>
            </a:r>
            <a:endParaRPr lang="de-DE" altLang="de-DE" sz="1600" dirty="0" smtClean="0">
              <a:ea typeface="ヒラギノ角ゴ Pro W3" pitchFamily="1" charset="-128"/>
            </a:endParaRP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de-DE" altLang="de-DE" sz="1600" dirty="0" err="1" smtClean="0">
                <a:ea typeface="ヒラギノ角ゴ Pro W3" pitchFamily="1" charset="-128"/>
              </a:rPr>
              <a:t>Expense</a:t>
            </a:r>
            <a:r>
              <a:rPr lang="de-DE" altLang="de-DE" sz="1600" dirty="0" smtClean="0">
                <a:ea typeface="ヒラギノ角ゴ Pro W3" pitchFamily="1" charset="-128"/>
              </a:rPr>
              <a:t> </a:t>
            </a:r>
            <a:r>
              <a:rPr lang="de-DE" altLang="de-DE" sz="1600" dirty="0" err="1" smtClean="0">
                <a:ea typeface="ヒラギノ角ゴ Pro W3" pitchFamily="1" charset="-128"/>
              </a:rPr>
              <a:t>distribution</a:t>
            </a:r>
            <a:endParaRPr lang="de-DE" altLang="de-DE" sz="1600" dirty="0" smtClean="0">
              <a:ea typeface="ヒラギノ角ゴ Pro W3" pitchFamily="1" charset="-128"/>
            </a:endParaRP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de-DE" altLang="de-DE" sz="1600" dirty="0" err="1">
                <a:ea typeface="ヒラギノ角ゴ Pro W3" pitchFamily="1" charset="-128"/>
              </a:rPr>
              <a:t>Sewage</a:t>
            </a:r>
            <a:r>
              <a:rPr lang="de-DE" altLang="de-DE" sz="1600" dirty="0">
                <a:ea typeface="ヒラギノ角ゴ Pro W3" pitchFamily="1" charset="-128"/>
              </a:rPr>
              <a:t> </a:t>
            </a:r>
            <a:r>
              <a:rPr lang="de-DE" altLang="de-DE" sz="1600" dirty="0" err="1">
                <a:ea typeface="ヒラギノ角ゴ Pro W3" pitchFamily="1" charset="-128"/>
              </a:rPr>
              <a:t>disposal</a:t>
            </a:r>
            <a:endParaRPr lang="de-DE" altLang="de-DE" sz="1600" dirty="0">
              <a:ea typeface="ヒラギノ角ゴ Pro W3" pitchFamily="1" charset="-128"/>
            </a:endParaRP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de-DE" altLang="de-DE" sz="1600" dirty="0">
                <a:ea typeface="ヒラギノ角ゴ Pro W3" pitchFamily="1" charset="-128"/>
              </a:rPr>
              <a:t>Age </a:t>
            </a:r>
            <a:r>
              <a:rPr lang="de-DE" altLang="de-DE" sz="1600" dirty="0" err="1">
                <a:ea typeface="ヒラギノ角ゴ Pro W3" pitchFamily="1" charset="-128"/>
              </a:rPr>
              <a:t>structure</a:t>
            </a:r>
            <a:r>
              <a:rPr lang="de-DE" altLang="de-DE" sz="1600" dirty="0">
                <a:ea typeface="ヒラギノ角ゴ Pro W3" pitchFamily="1" charset="-128"/>
              </a:rPr>
              <a:t> </a:t>
            </a:r>
            <a:r>
              <a:rPr lang="de-DE" altLang="de-DE" sz="1600" dirty="0" err="1">
                <a:ea typeface="ヒラギノ角ゴ Pro W3" pitchFamily="1" charset="-128"/>
              </a:rPr>
              <a:t>of</a:t>
            </a:r>
            <a:r>
              <a:rPr lang="de-DE" altLang="de-DE" sz="1600" dirty="0">
                <a:ea typeface="ヒラギノ角ゴ Pro W3" pitchFamily="1" charset="-128"/>
              </a:rPr>
              <a:t> </a:t>
            </a:r>
            <a:r>
              <a:rPr lang="de-DE" altLang="de-DE" sz="1600" dirty="0" err="1">
                <a:ea typeface="ヒラギノ角ゴ Pro W3" pitchFamily="1" charset="-128"/>
              </a:rPr>
              <a:t>sewers</a:t>
            </a:r>
            <a:endParaRPr lang="de-DE" altLang="de-DE" sz="1600" dirty="0">
              <a:ea typeface="ヒラギノ角ゴ Pro W3" pitchFamily="1" charset="-128"/>
            </a:endParaRPr>
          </a:p>
        </p:txBody>
      </p:sp>
      <p:sp>
        <p:nvSpPr>
          <p:cNvPr id="8" name="Inhaltsplatzhalter 3"/>
          <p:cNvSpPr txBox="1">
            <a:spLocks/>
          </p:cNvSpPr>
          <p:nvPr/>
        </p:nvSpPr>
        <p:spPr bwMode="auto">
          <a:xfrm>
            <a:off x="5648023" y="1979612"/>
            <a:ext cx="4100512" cy="4609331"/>
          </a:xfrm>
          <a:prstGeom prst="rect">
            <a:avLst/>
          </a:prstGeom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spcCol="360000"/>
          <a:lstStyle>
            <a:lvl1pPr marL="342900" indent="-593725" algn="l" rtl="0" eaLnBrk="0" fontAlgn="base" hangingPunct="0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>
                <a:schemeClr val="bg2"/>
              </a:buClr>
              <a:buFont typeface="Monotype Sorts" pitchFamily="1" charset="2"/>
              <a:defRPr sz="1600" baseline="0">
                <a:solidFill>
                  <a:srgbClr val="141313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457200" indent="0" algn="l" rtl="0" eaLnBrk="0" fontAlgn="base" hangingPunct="0">
              <a:lnSpc>
                <a:spcPts val="2325"/>
              </a:lnSpc>
              <a:spcBef>
                <a:spcPct val="0"/>
              </a:spcBef>
              <a:spcAft>
                <a:spcPct val="0"/>
              </a:spcAft>
              <a:buClr>
                <a:schemeClr val="bg2"/>
              </a:buClr>
              <a:buSzPct val="90000"/>
              <a:buFontTx/>
              <a:buNone/>
              <a:defRPr sz="16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2pPr>
            <a:lvl3pPr marL="914400" indent="0" algn="l" rtl="0" eaLnBrk="0" fontAlgn="base" hangingPunct="0">
              <a:lnSpc>
                <a:spcPts val="2325"/>
              </a:lnSpc>
              <a:spcBef>
                <a:spcPct val="0"/>
              </a:spcBef>
              <a:spcAft>
                <a:spcPct val="0"/>
              </a:spcAft>
              <a:buClr>
                <a:schemeClr val="bg2"/>
              </a:buClr>
              <a:buSzPct val="90000"/>
              <a:buFontTx/>
              <a:buNone/>
              <a:defRPr sz="16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3pPr>
            <a:lvl4pPr marL="0" indent="0" algn="l" rtl="0" eaLnBrk="0" fontAlgn="base" hangingPunct="0">
              <a:lnSpc>
                <a:spcPts val="2325"/>
              </a:lnSpc>
              <a:spcBef>
                <a:spcPct val="0"/>
              </a:spcBef>
              <a:spcAft>
                <a:spcPct val="0"/>
              </a:spcAft>
              <a:buClr>
                <a:schemeClr val="bg2"/>
              </a:buClr>
              <a:buSzPct val="90000"/>
              <a:buFontTx/>
              <a:buNone/>
              <a:defRPr sz="16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4pPr>
            <a:lvl5pPr marL="1828800" indent="0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None/>
              <a:defRPr sz="2200">
                <a:solidFill>
                  <a:schemeClr val="tx2">
                    <a:lumMod val="65000"/>
                    <a:lumOff val="35000"/>
                  </a:schemeClr>
                </a:solidFill>
                <a:latin typeface="+mn-lt"/>
                <a:ea typeface="ヒラギノ角ゴ Pro W3" charset="0"/>
                <a:cs typeface="ヒラギノ角ゴ Pro W3" charset="0"/>
              </a:defRPr>
            </a:lvl5pPr>
            <a:lvl6pPr marL="2737645" indent="-248877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hlink"/>
                </a:solidFill>
                <a:latin typeface="+mn-lt"/>
              </a:defRPr>
            </a:lvl6pPr>
            <a:lvl7pPr marL="3235399" indent="-248877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hlink"/>
                </a:solidFill>
                <a:latin typeface="+mn-lt"/>
              </a:defRPr>
            </a:lvl7pPr>
            <a:lvl8pPr marL="3733152" indent="-248877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hlink"/>
                </a:solidFill>
                <a:latin typeface="+mn-lt"/>
              </a:defRPr>
            </a:lvl8pPr>
            <a:lvl9pPr marL="4230906" indent="-248877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hlink"/>
                </a:solidFill>
                <a:latin typeface="+mn-lt"/>
              </a:defRPr>
            </a:lvl9pPr>
          </a:lstStyle>
          <a:p>
            <a:pPr marL="0" indent="0">
              <a:spcBef>
                <a:spcPts val="1000"/>
              </a:spcBef>
              <a:spcAft>
                <a:spcPts val="1000"/>
              </a:spcAft>
              <a:defRPr/>
            </a:pPr>
            <a:r>
              <a:rPr lang="de-DE" altLang="de-DE" dirty="0" err="1">
                <a:ea typeface="ヒラギノ角ゴ Pro W3" pitchFamily="1" charset="-128"/>
              </a:rPr>
              <a:t>Sewerage</a:t>
            </a:r>
            <a:r>
              <a:rPr lang="de-DE" altLang="de-DE" dirty="0">
                <a:ea typeface="ヒラギノ角ゴ Pro W3" pitchFamily="1" charset="-128"/>
              </a:rPr>
              <a:t> </a:t>
            </a:r>
            <a:r>
              <a:rPr lang="de-DE" altLang="de-DE" dirty="0" err="1">
                <a:ea typeface="ヒラギノ角ゴ Pro W3" pitchFamily="1" charset="-128"/>
              </a:rPr>
              <a:t>system</a:t>
            </a:r>
            <a:r>
              <a:rPr lang="de-DE" altLang="de-DE" dirty="0">
                <a:ea typeface="ヒラギノ角ゴ Pro W3" pitchFamily="1" charset="-128"/>
              </a:rPr>
              <a:t> </a:t>
            </a:r>
            <a:r>
              <a:rPr lang="de-DE" altLang="de-DE" dirty="0" err="1">
                <a:ea typeface="ヒラギノ角ゴ Pro W3" pitchFamily="1" charset="-128"/>
              </a:rPr>
              <a:t>inspection</a:t>
            </a:r>
            <a:endParaRPr lang="de-DE" altLang="de-DE" dirty="0">
              <a:ea typeface="ヒラギノ角ゴ Pro W3" pitchFamily="1" charset="-128"/>
            </a:endParaRPr>
          </a:p>
          <a:p>
            <a:pPr marL="0" indent="0">
              <a:spcBef>
                <a:spcPts val="1000"/>
              </a:spcBef>
              <a:spcAft>
                <a:spcPts val="1000"/>
              </a:spcAft>
              <a:defRPr/>
            </a:pPr>
            <a:r>
              <a:rPr lang="de-DE" altLang="de-DE" dirty="0" err="1">
                <a:ea typeface="ヒラギノ角ゴ Pro W3" pitchFamily="1" charset="-128"/>
              </a:rPr>
              <a:t>Sewer</a:t>
            </a:r>
            <a:r>
              <a:rPr lang="de-DE" altLang="de-DE" dirty="0">
                <a:ea typeface="ヒラギノ角ゴ Pro W3" pitchFamily="1" charset="-128"/>
              </a:rPr>
              <a:t> </a:t>
            </a:r>
            <a:r>
              <a:rPr lang="de-DE" altLang="de-DE" dirty="0" err="1">
                <a:ea typeface="ヒラギノ角ゴ Pro W3" pitchFamily="1" charset="-128"/>
              </a:rPr>
              <a:t>database</a:t>
            </a:r>
            <a:endParaRPr lang="de-DE" altLang="de-DE" dirty="0">
              <a:ea typeface="ヒラギノ角ゴ Pro W3" pitchFamily="1" charset="-128"/>
            </a:endParaRPr>
          </a:p>
          <a:p>
            <a:pPr marL="0" indent="0">
              <a:spcBef>
                <a:spcPts val="1000"/>
              </a:spcBef>
              <a:spcAft>
                <a:spcPts val="1000"/>
              </a:spcAft>
              <a:defRPr/>
            </a:pPr>
            <a:r>
              <a:rPr lang="de-DE" altLang="de-DE" dirty="0">
                <a:ea typeface="ヒラギノ角ゴ Pro W3" pitchFamily="1" charset="-128"/>
              </a:rPr>
              <a:t>Renovation </a:t>
            </a:r>
            <a:r>
              <a:rPr lang="de-DE" altLang="de-DE" dirty="0" err="1">
                <a:ea typeface="ヒラギノ角ゴ Pro W3" pitchFamily="1" charset="-128"/>
              </a:rPr>
              <a:t>and</a:t>
            </a:r>
            <a:r>
              <a:rPr lang="de-DE" altLang="de-DE" dirty="0">
                <a:ea typeface="ヒラギノ角ゴ Pro W3" pitchFamily="1" charset="-128"/>
              </a:rPr>
              <a:t> </a:t>
            </a:r>
            <a:r>
              <a:rPr lang="de-DE" altLang="de-DE" dirty="0" err="1">
                <a:ea typeface="ヒラギノ角ゴ Pro W3" pitchFamily="1" charset="-128"/>
              </a:rPr>
              <a:t>construction</a:t>
            </a:r>
            <a:r>
              <a:rPr lang="de-DE" altLang="de-DE" dirty="0">
                <a:ea typeface="ヒラギノ角ゴ Pro W3" pitchFamily="1" charset="-128"/>
              </a:rPr>
              <a:t> </a:t>
            </a:r>
            <a:r>
              <a:rPr lang="de-DE" altLang="de-DE" dirty="0" err="1">
                <a:ea typeface="ヒラギノ角ゴ Pro W3" pitchFamily="1" charset="-128"/>
              </a:rPr>
              <a:t>of</a:t>
            </a:r>
            <a:r>
              <a:rPr lang="de-DE" altLang="de-DE" dirty="0">
                <a:ea typeface="ヒラギノ角ゴ Pro W3" pitchFamily="1" charset="-128"/>
              </a:rPr>
              <a:t> </a:t>
            </a:r>
            <a:r>
              <a:rPr lang="de-DE" altLang="de-DE" dirty="0" err="1">
                <a:ea typeface="ヒラギノ角ゴ Pro W3" pitchFamily="1" charset="-128"/>
              </a:rPr>
              <a:t>sewer</a:t>
            </a:r>
            <a:endParaRPr lang="de-DE" altLang="de-DE" dirty="0">
              <a:ea typeface="ヒラギノ角ゴ Pro W3" pitchFamily="1" charset="-128"/>
            </a:endParaRPr>
          </a:p>
          <a:p>
            <a:pPr marL="0" indent="0">
              <a:spcBef>
                <a:spcPts val="1000"/>
              </a:spcBef>
              <a:spcAft>
                <a:spcPts val="1000"/>
              </a:spcAft>
              <a:defRPr/>
            </a:pPr>
            <a:r>
              <a:rPr lang="de-DE" altLang="de-DE" dirty="0" err="1">
                <a:ea typeface="ヒラギノ角ゴ Pro W3" pitchFamily="1" charset="-128"/>
              </a:rPr>
              <a:t>Wastewater</a:t>
            </a:r>
            <a:r>
              <a:rPr lang="de-DE" altLang="de-DE" dirty="0">
                <a:ea typeface="ヒラギノ角ゴ Pro W3" pitchFamily="1" charset="-128"/>
              </a:rPr>
              <a:t> </a:t>
            </a:r>
            <a:r>
              <a:rPr lang="de-DE" altLang="de-DE" dirty="0" err="1">
                <a:ea typeface="ヒラギノ角ゴ Pro W3" pitchFamily="1" charset="-128"/>
              </a:rPr>
              <a:t>treatment</a:t>
            </a:r>
            <a:r>
              <a:rPr lang="de-DE" altLang="de-DE" dirty="0">
                <a:ea typeface="ヒラギノ角ゴ Pro W3" pitchFamily="1" charset="-128"/>
              </a:rPr>
              <a:t> plant</a:t>
            </a:r>
          </a:p>
          <a:p>
            <a:pPr marL="0" indent="0">
              <a:spcBef>
                <a:spcPts val="1000"/>
              </a:spcBef>
              <a:spcAft>
                <a:spcPts val="1000"/>
              </a:spcAft>
              <a:defRPr/>
            </a:pPr>
            <a:r>
              <a:rPr lang="de-DE" altLang="de-DE" dirty="0">
                <a:ea typeface="ヒラギノ角ゴ Pro W3" pitchFamily="1" charset="-128"/>
              </a:rPr>
              <a:t>Environmental </a:t>
            </a:r>
            <a:r>
              <a:rPr lang="de-DE" altLang="de-DE" dirty="0" err="1" smtClean="0">
                <a:ea typeface="ヒラギノ角ゴ Pro W3" pitchFamily="1" charset="-128"/>
              </a:rPr>
              <a:t>performance</a:t>
            </a:r>
            <a:r>
              <a:rPr lang="de-DE" altLang="de-DE" b="0" dirty="0" smtClean="0">
                <a:ea typeface="ヒラギノ角ゴ Pro W3" pitchFamily="1" charset="-128"/>
              </a:rPr>
              <a:t> </a:t>
            </a:r>
          </a:p>
          <a:p>
            <a:pPr marL="0" indent="0">
              <a:spcBef>
                <a:spcPts val="1000"/>
              </a:spcBef>
              <a:spcAft>
                <a:spcPts val="1000"/>
              </a:spcAft>
              <a:defRPr/>
            </a:pPr>
            <a:r>
              <a:rPr lang="de-DE" altLang="de-DE" dirty="0">
                <a:ea typeface="ヒラギノ角ゴ Pro W3" pitchFamily="1" charset="-128"/>
              </a:rPr>
              <a:t>Material </a:t>
            </a:r>
            <a:r>
              <a:rPr lang="de-DE" altLang="de-DE" dirty="0" err="1">
                <a:ea typeface="ヒラギノ角ゴ Pro W3" pitchFamily="1" charset="-128"/>
              </a:rPr>
              <a:t>balance</a:t>
            </a:r>
            <a:endParaRPr lang="de-DE" altLang="de-DE" dirty="0">
              <a:ea typeface="ヒラギノ角ゴ Pro W3" pitchFamily="1" charset="-128"/>
            </a:endParaRPr>
          </a:p>
          <a:p>
            <a:pPr marL="0" indent="0">
              <a:spcBef>
                <a:spcPts val="1000"/>
              </a:spcBef>
              <a:spcAft>
                <a:spcPts val="1000"/>
              </a:spcAft>
              <a:defRPr/>
            </a:pPr>
            <a:r>
              <a:rPr lang="de-DE" altLang="de-DE" dirty="0" err="1">
                <a:ea typeface="ヒラギノ角ゴ Pro W3" pitchFamily="1" charset="-128"/>
              </a:rPr>
              <a:t>Activated</a:t>
            </a:r>
            <a:r>
              <a:rPr lang="de-DE" altLang="de-DE" dirty="0">
                <a:ea typeface="ヒラギノ角ゴ Pro W3" pitchFamily="1" charset="-128"/>
              </a:rPr>
              <a:t> </a:t>
            </a:r>
            <a:r>
              <a:rPr lang="de-DE" altLang="de-DE" dirty="0" err="1">
                <a:ea typeface="ヒラギノ角ゴ Pro W3" pitchFamily="1" charset="-128"/>
              </a:rPr>
              <a:t>carbon</a:t>
            </a:r>
            <a:r>
              <a:rPr lang="de-DE" altLang="de-DE" dirty="0">
                <a:ea typeface="ヒラギノ角ゴ Pro W3" pitchFamily="1" charset="-128"/>
              </a:rPr>
              <a:t> plant</a:t>
            </a:r>
          </a:p>
          <a:p>
            <a:pPr marL="0" indent="0">
              <a:spcBef>
                <a:spcPts val="1000"/>
              </a:spcBef>
              <a:spcAft>
                <a:spcPts val="1000"/>
              </a:spcAft>
              <a:defRPr/>
            </a:pPr>
            <a:r>
              <a:rPr lang="de-DE" altLang="de-DE" dirty="0" err="1" smtClean="0">
                <a:ea typeface="ヒラギノ角ゴ Pro W3" pitchFamily="1" charset="-128"/>
              </a:rPr>
              <a:t>Renewable</a:t>
            </a:r>
            <a:r>
              <a:rPr lang="de-DE" altLang="de-DE" dirty="0" smtClean="0">
                <a:ea typeface="ヒラギノ角ゴ Pro W3" pitchFamily="1" charset="-128"/>
              </a:rPr>
              <a:t> </a:t>
            </a:r>
            <a:r>
              <a:rPr lang="de-DE" altLang="de-DE" dirty="0" err="1">
                <a:ea typeface="ヒラギノ角ゴ Pro W3" pitchFamily="1" charset="-128"/>
              </a:rPr>
              <a:t>energies</a:t>
            </a:r>
            <a:endParaRPr lang="de-DE" altLang="de-DE" dirty="0">
              <a:ea typeface="ヒラギノ角ゴ Pro W3" pitchFamily="1" charset="-128"/>
            </a:endParaRPr>
          </a:p>
          <a:p>
            <a:pPr marL="0" indent="0">
              <a:spcBef>
                <a:spcPts val="1000"/>
              </a:spcBef>
              <a:spcAft>
                <a:spcPts val="1000"/>
              </a:spcAft>
              <a:defRPr/>
            </a:pPr>
            <a:endParaRPr lang="de-DE" altLang="de-DE" b="0" dirty="0">
              <a:ea typeface="ヒラギノ角ゴ Pro W3" pitchFamily="1" charset="-128"/>
            </a:endParaRPr>
          </a:p>
          <a:p>
            <a:pPr marL="442912" indent="0">
              <a:spcBef>
                <a:spcPts val="1000"/>
              </a:spcBef>
              <a:spcAft>
                <a:spcPts val="1000"/>
              </a:spcAft>
              <a:defRPr/>
            </a:pPr>
            <a:endParaRPr lang="de-DE" altLang="de-DE" b="0" kern="0" dirty="0" smtClean="0"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6564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ENVIRONMENTAL </a:t>
            </a:r>
            <a:r>
              <a:rPr lang="de-DE" b="1" dirty="0"/>
              <a:t>AND WATER PROTECTION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20</a:t>
            </a:fld>
            <a:endParaRPr lang="de-DE"/>
          </a:p>
        </p:txBody>
      </p:sp>
      <p:sp>
        <p:nvSpPr>
          <p:cNvPr id="6" name="Inhaltsplatzhalter 3"/>
          <p:cNvSpPr txBox="1">
            <a:spLocks/>
          </p:cNvSpPr>
          <p:nvPr/>
        </p:nvSpPr>
        <p:spPr>
          <a:xfrm>
            <a:off x="450156" y="1979613"/>
            <a:ext cx="9217024" cy="49688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sz="1600" b="1" dirty="0" err="1" smtClean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Removal</a:t>
            </a:r>
            <a:r>
              <a:rPr lang="de-DE" altLang="de-DE" sz="1600" b="1" dirty="0" smtClean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sz="1600" b="1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altLang="de-DE" sz="16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sz="1600" b="1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microplastics</a:t>
            </a:r>
            <a:endParaRPr lang="de-DE" altLang="de-DE" sz="1600" b="1" dirty="0" smtClean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50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de-DE" sz="1600" dirty="0" smtClean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altLang="de-DE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purification stages in the sewage treatment plant with final filtration ensure that </a:t>
            </a:r>
            <a:r>
              <a:rPr lang="en-US" altLang="de-DE" sz="16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microplastic</a:t>
            </a:r>
            <a:r>
              <a:rPr lang="en-US" altLang="de-DE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particles are almost completely removed from the wastewater flow</a:t>
            </a:r>
            <a:endParaRPr lang="de-DE" altLang="de-DE" sz="1600" dirty="0" smtClean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35000" lvl="1" indent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de-DE" altLang="de-DE" sz="16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sz="1600" b="1" dirty="0" err="1" smtClean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Resource-conserving</a:t>
            </a:r>
            <a:r>
              <a:rPr lang="de-DE" altLang="de-DE" sz="1600" b="1" dirty="0" smtClean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sz="1600" b="1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use</a:t>
            </a:r>
            <a:r>
              <a:rPr lang="de-DE" altLang="de-DE" sz="16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sz="1600" b="1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altLang="de-DE" sz="16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sz="1600" b="1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water</a:t>
            </a:r>
            <a:endParaRPr lang="de-DE" altLang="de-DE" sz="1600" b="1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45475" indent="9525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de-DE" sz="1600" dirty="0" smtClean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Use </a:t>
            </a:r>
            <a:r>
              <a:rPr lang="en-US" altLang="de-DE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of high-pressure flushing vehicles with water recovery </a:t>
            </a:r>
            <a:endParaRPr lang="de-DE" altLang="de-DE" sz="16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50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de-DE" sz="1600" dirty="0" smtClean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Wastewater </a:t>
            </a:r>
            <a:r>
              <a:rPr lang="en-US" altLang="de-DE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treatment plant mainly covers water requirements with treated wastewater</a:t>
            </a:r>
            <a:endParaRPr lang="de-DE" altLang="de-DE" sz="1600" dirty="0" smtClean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7800"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de-DE" altLang="de-DE" sz="1600" dirty="0" smtClean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de-DE" sz="1600" b="1" dirty="0" smtClean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Removal </a:t>
            </a:r>
            <a:r>
              <a:rPr lang="en-US" altLang="de-DE" sz="16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altLang="de-DE" sz="1600" b="1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micropollutants</a:t>
            </a:r>
            <a:r>
              <a:rPr lang="en-US" altLang="de-DE" sz="16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with activated carbon</a:t>
            </a:r>
            <a:endParaRPr lang="de-DE" altLang="de-DE" sz="1600" b="1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50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de-DE" sz="1600" dirty="0" smtClean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Large-scale </a:t>
            </a:r>
            <a:r>
              <a:rPr lang="en-US" altLang="de-DE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plant eliminates trace substances by more than 80</a:t>
            </a:r>
            <a:endParaRPr lang="de-DE" altLang="de-DE" sz="16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63600" indent="-6858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Symbol" panose="05050102010706020507" pitchFamily="18" charset="2"/>
              <a:buChar char="-"/>
            </a:pPr>
            <a:endParaRPr lang="de-DE" sz="1600" dirty="0" smtClean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Habitats </a:t>
            </a:r>
            <a:r>
              <a:rPr lang="en-US" sz="16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for animal and plant species are created in the sewage treatment plant</a:t>
            </a:r>
            <a:endParaRPr lang="de-DE" sz="1600" b="1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50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Numerous </a:t>
            </a:r>
            <a:r>
              <a:rPr lang="en-US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trees, shrubs, orchards and wild herb meadows were planted and several ponds were created on the grounds of the sewage treatment plant </a:t>
            </a:r>
            <a:endParaRPr lang="de-DE" sz="16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50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de-DE" sz="1600" dirty="0" smtClean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Grass </a:t>
            </a:r>
            <a:r>
              <a:rPr lang="en-US" altLang="de-DE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areas are grazed by flocks of sheep</a:t>
            </a:r>
            <a:endParaRPr lang="de-DE" altLang="de-DE" sz="16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671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err="1" smtClean="0"/>
              <a:t>Renewable</a:t>
            </a:r>
            <a:r>
              <a:rPr lang="de-DE" b="1" dirty="0" smtClean="0"/>
              <a:t> </a:t>
            </a:r>
            <a:r>
              <a:rPr lang="de-DE" b="1" dirty="0" err="1" smtClean="0"/>
              <a:t>energies</a:t>
            </a:r>
            <a:r>
              <a:rPr lang="de-DE" b="1" dirty="0" smtClean="0"/>
              <a:t> </a:t>
            </a:r>
            <a:r>
              <a:rPr lang="de-DE" b="1" dirty="0" err="1" smtClean="0"/>
              <a:t>and</a:t>
            </a:r>
            <a:r>
              <a:rPr lang="de-DE" b="1" dirty="0" smtClean="0"/>
              <a:t> </a:t>
            </a:r>
            <a:r>
              <a:rPr lang="de-DE" b="1" dirty="0" err="1" smtClean="0"/>
              <a:t>Resource</a:t>
            </a:r>
            <a:r>
              <a:rPr lang="de-DE" b="1" dirty="0" smtClean="0"/>
              <a:t> </a:t>
            </a:r>
            <a:r>
              <a:rPr lang="de-DE" b="1" dirty="0" err="1" smtClean="0"/>
              <a:t>Conservation</a:t>
            </a:r>
            <a:endParaRPr lang="de-DE" b="1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21</a:t>
            </a:fld>
            <a:endParaRPr lang="de-DE"/>
          </a:p>
        </p:txBody>
      </p:sp>
      <p:sp>
        <p:nvSpPr>
          <p:cNvPr id="6" name="Inhaltsplatzhalter 3"/>
          <p:cNvSpPr txBox="1">
            <a:spLocks/>
          </p:cNvSpPr>
          <p:nvPr/>
        </p:nvSpPr>
        <p:spPr>
          <a:xfrm>
            <a:off x="450156" y="1979613"/>
            <a:ext cx="4140000" cy="4968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de-DE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Around 70 % of the energy required to operate the sewage treatment plant can be provided by self-generated heat and </a:t>
            </a:r>
            <a:r>
              <a:rPr lang="en-US" altLang="de-DE" sz="1600" dirty="0" smtClean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electricity</a:t>
            </a:r>
          </a:p>
          <a:p>
            <a:pPr marL="285750" lvl="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de-DE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Sewage gas produced from sewage sludge in the digesters accounts for the largest </a:t>
            </a:r>
            <a:r>
              <a:rPr lang="en-US" altLang="de-DE" sz="1600" dirty="0" smtClean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share</a:t>
            </a:r>
          </a:p>
          <a:p>
            <a:pPr marL="285750" lvl="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de-DE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The sewage gas produced is converted into heat and electricity in combined heat and power plants and via a boiler </a:t>
            </a:r>
            <a:r>
              <a:rPr lang="en-US" altLang="de-DE" sz="1600" dirty="0" smtClean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system</a:t>
            </a:r>
          </a:p>
          <a:p>
            <a:pPr marL="285750" lvl="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de-DE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Additional power generation via photovoltaic system and water wheel </a:t>
            </a:r>
            <a:endParaRPr lang="de-DE" altLang="de-DE" sz="1600" dirty="0" smtClean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50"/>
          <a:stretch>
            <a:fillRect/>
          </a:stretch>
        </p:blipFill>
        <p:spPr bwMode="auto">
          <a:xfrm>
            <a:off x="5274692" y="1979613"/>
            <a:ext cx="3240360" cy="2037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25" b="9999"/>
          <a:stretch>
            <a:fillRect/>
          </a:stretch>
        </p:blipFill>
        <p:spPr bwMode="auto">
          <a:xfrm>
            <a:off x="6894872" y="4379561"/>
            <a:ext cx="3240000" cy="2028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8785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872" y="4379561"/>
            <a:ext cx="3240000" cy="2160000"/>
          </a:xfrm>
          <a:prstGeom prst="rect">
            <a:avLst/>
          </a:prstGeom>
        </p:spPr>
      </p:pic>
      <p:pic>
        <p:nvPicPr>
          <p:cNvPr id="9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3" t="18427" r="2487"/>
          <a:stretch>
            <a:fillRect/>
          </a:stretch>
        </p:blipFill>
        <p:spPr bwMode="auto">
          <a:xfrm>
            <a:off x="5271480" y="1979613"/>
            <a:ext cx="3240000" cy="2049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err="1"/>
              <a:t>Renewable</a:t>
            </a:r>
            <a:r>
              <a:rPr lang="de-DE" b="1" dirty="0"/>
              <a:t> </a:t>
            </a:r>
            <a:r>
              <a:rPr lang="de-DE" b="1" dirty="0" err="1"/>
              <a:t>energies</a:t>
            </a:r>
            <a:r>
              <a:rPr lang="de-DE" b="1" dirty="0"/>
              <a:t> </a:t>
            </a:r>
            <a:r>
              <a:rPr lang="de-DE" b="1" dirty="0" err="1"/>
              <a:t>and</a:t>
            </a:r>
            <a:r>
              <a:rPr lang="de-DE" b="1" dirty="0"/>
              <a:t> </a:t>
            </a:r>
            <a:r>
              <a:rPr lang="de-DE" b="1" dirty="0" err="1"/>
              <a:t>Resource</a:t>
            </a:r>
            <a:r>
              <a:rPr lang="de-DE" b="1" dirty="0"/>
              <a:t> </a:t>
            </a:r>
            <a:r>
              <a:rPr lang="de-DE" b="1" dirty="0" err="1"/>
              <a:t>Conservation</a:t>
            </a:r>
            <a:endParaRPr lang="de-DE" b="1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22</a:t>
            </a:fld>
            <a:endParaRPr lang="de-DE"/>
          </a:p>
        </p:txBody>
      </p:sp>
      <p:sp>
        <p:nvSpPr>
          <p:cNvPr id="6" name="Inhaltsplatzhalter 3"/>
          <p:cNvSpPr txBox="1">
            <a:spLocks/>
          </p:cNvSpPr>
          <p:nvPr/>
        </p:nvSpPr>
        <p:spPr>
          <a:xfrm>
            <a:off x="450156" y="1979613"/>
            <a:ext cx="4140000" cy="49688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de-DE" sz="1600" dirty="0">
                <a:ea typeface="Calibri" panose="020F0502020204030204" pitchFamily="34" charset="0"/>
                <a:cs typeface="Calibri" panose="020F0502020204030204" pitchFamily="34" charset="0"/>
              </a:rPr>
              <a:t>Additional sewage gas can be produced by feeding co-substrates into the </a:t>
            </a:r>
            <a:r>
              <a:rPr lang="en-US" altLang="de-DE" sz="1600" dirty="0" smtClean="0">
                <a:ea typeface="Calibri" panose="020F0502020204030204" pitchFamily="34" charset="0"/>
                <a:cs typeface="Calibri" panose="020F0502020204030204" pitchFamily="34" charset="0"/>
              </a:rPr>
              <a:t>digesters</a:t>
            </a:r>
          </a:p>
          <a:p>
            <a:pPr marL="285750" lvl="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de-DE" sz="1600" dirty="0">
                <a:ea typeface="Calibri" panose="020F0502020204030204" pitchFamily="34" charset="0"/>
                <a:cs typeface="Calibri" panose="020F0502020204030204" pitchFamily="34" charset="0"/>
              </a:rPr>
              <a:t>A 5,000 m³ heat storage tank enables stable system operation, as the stored heat can be made available as </a:t>
            </a:r>
            <a:r>
              <a:rPr lang="en-US" altLang="de-DE" sz="1600" dirty="0" smtClean="0">
                <a:ea typeface="Calibri" panose="020F0502020204030204" pitchFamily="34" charset="0"/>
                <a:cs typeface="Calibri" panose="020F0502020204030204" pitchFamily="34" charset="0"/>
              </a:rPr>
              <a:t>required</a:t>
            </a:r>
          </a:p>
          <a:p>
            <a:pPr marL="285750" lvl="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de-DE" sz="1600" dirty="0">
                <a:ea typeface="Calibri" panose="020F0502020204030204" pitchFamily="34" charset="0"/>
                <a:cs typeface="Calibri" panose="020F0502020204030204" pitchFamily="34" charset="0"/>
              </a:rPr>
              <a:t>A power-to-heat system supports the composition of the energy mix, as it stores temporary electricity surpluses in </a:t>
            </a:r>
            <a:r>
              <a:rPr lang="en-US" altLang="de-DE" sz="1600" dirty="0" smtClean="0">
                <a:ea typeface="Calibri" panose="020F0502020204030204" pitchFamily="34" charset="0"/>
                <a:cs typeface="Calibri" panose="020F0502020204030204" pitchFamily="34" charset="0"/>
              </a:rPr>
              <a:t>heat</a:t>
            </a:r>
          </a:p>
          <a:p>
            <a:pPr marL="285750" lvl="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de-DE" sz="1600" dirty="0">
                <a:ea typeface="Calibri" panose="020F0502020204030204" pitchFamily="34" charset="0"/>
                <a:cs typeface="Calibri" panose="020F0502020204030204" pitchFamily="34" charset="0"/>
              </a:rPr>
              <a:t>Utilization of wastewater heat in the sewer system through the use of heat pumps and heat exchangers</a:t>
            </a:r>
            <a:endParaRPr lang="de-DE" altLang="de-DE" sz="160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42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23</a:t>
            </a:fld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458501" y="1908423"/>
            <a:ext cx="7872426" cy="1044587"/>
          </a:xfrm>
        </p:spPr>
        <p:txBody>
          <a:bodyPr/>
          <a:lstStyle/>
          <a:p>
            <a:r>
              <a:rPr lang="en-US" dirty="0"/>
              <a:t>Thank you for your attention.</a:t>
            </a:r>
            <a:endParaRPr lang="de-DE" dirty="0"/>
          </a:p>
        </p:txBody>
      </p:sp>
      <p:sp>
        <p:nvSpPr>
          <p:cNvPr id="4" name="Inhaltsplatzhalter 3"/>
          <p:cNvSpPr txBox="1">
            <a:spLocks/>
          </p:cNvSpPr>
          <p:nvPr/>
        </p:nvSpPr>
        <p:spPr>
          <a:xfrm>
            <a:off x="460375" y="3780631"/>
            <a:ext cx="4741862" cy="2052228"/>
          </a:xfrm>
          <a:prstGeom prst="rect">
            <a:avLst/>
          </a:prstGeom>
        </p:spPr>
        <p:txBody>
          <a:bodyPr/>
          <a:lstStyle>
            <a:lvl1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kern="0" dirty="0" smtClean="0">
                <a:solidFill>
                  <a:schemeClr val="tx2"/>
                </a:solidFill>
              </a:rPr>
              <a:t>Stadtentwässerung Mannheim</a:t>
            </a:r>
          </a:p>
          <a:p>
            <a:pPr>
              <a:defRPr/>
            </a:pPr>
            <a:r>
              <a:rPr lang="de-DE" kern="0" dirty="0" smtClean="0">
                <a:solidFill>
                  <a:schemeClr val="tx2"/>
                </a:solidFill>
              </a:rPr>
              <a:t>Käfertaler Straße 265</a:t>
            </a:r>
          </a:p>
          <a:p>
            <a:pPr>
              <a:defRPr/>
            </a:pPr>
            <a:r>
              <a:rPr lang="de-DE" kern="0" dirty="0" smtClean="0">
                <a:solidFill>
                  <a:schemeClr val="tx2"/>
                </a:solidFill>
              </a:rPr>
              <a:t>68167 Mannheim</a:t>
            </a:r>
          </a:p>
          <a:p>
            <a:pPr>
              <a:defRPr/>
            </a:pPr>
            <a:r>
              <a:rPr lang="de-DE" kern="0" dirty="0" smtClean="0">
                <a:solidFill>
                  <a:schemeClr val="tx2"/>
                </a:solidFill>
              </a:rPr>
              <a:t>Phone</a:t>
            </a:r>
            <a:r>
              <a:rPr lang="de-DE" kern="0" dirty="0" smtClean="0">
                <a:solidFill>
                  <a:schemeClr val="tx2"/>
                </a:solidFill>
              </a:rPr>
              <a:t>.: </a:t>
            </a:r>
            <a:r>
              <a:rPr lang="de-DE" kern="0" dirty="0" smtClean="0">
                <a:solidFill>
                  <a:schemeClr val="tx2"/>
                </a:solidFill>
              </a:rPr>
              <a:t>0621 293-5210</a:t>
            </a:r>
          </a:p>
          <a:p>
            <a:pPr>
              <a:defRPr/>
            </a:pPr>
            <a:r>
              <a:rPr lang="de-DE" kern="0" dirty="0" smtClean="0">
                <a:solidFill>
                  <a:schemeClr val="tx2"/>
                </a:solidFill>
              </a:rPr>
              <a:t>Fax: 0621 293-5211</a:t>
            </a:r>
          </a:p>
          <a:p>
            <a:pPr>
              <a:defRPr/>
            </a:pPr>
            <a:r>
              <a:rPr lang="de-DE" kern="0" dirty="0" smtClean="0">
                <a:solidFill>
                  <a:schemeClr val="tx2"/>
                </a:solidFill>
              </a:rPr>
              <a:t>Mail: </a:t>
            </a:r>
            <a:r>
              <a:rPr lang="de-DE" kern="0" dirty="0" smtClean="0">
                <a:solidFill>
                  <a:schemeClr val="tx2"/>
                </a:solidFill>
                <a:hlinkClick r:id="rId2"/>
              </a:rPr>
              <a:t>stadtentwaesserung@mannheim.de</a:t>
            </a:r>
            <a:endParaRPr lang="de-DE" kern="0" dirty="0" smtClean="0">
              <a:solidFill>
                <a:schemeClr val="tx2"/>
              </a:solidFill>
            </a:endParaRPr>
          </a:p>
          <a:p>
            <a:pPr>
              <a:defRPr/>
            </a:pPr>
            <a:r>
              <a:rPr lang="de-DE" sz="1100" kern="0" dirty="0" smtClean="0">
                <a:solidFill>
                  <a:schemeClr val="tx2"/>
                </a:solidFill>
              </a:rPr>
              <a:t>Status: </a:t>
            </a:r>
            <a:r>
              <a:rPr lang="de-DE" sz="1100" kern="0" dirty="0" err="1" smtClean="0">
                <a:solidFill>
                  <a:schemeClr val="tx2"/>
                </a:solidFill>
              </a:rPr>
              <a:t>December</a:t>
            </a:r>
            <a:r>
              <a:rPr lang="de-DE" sz="1100" kern="0" dirty="0" smtClean="0">
                <a:solidFill>
                  <a:schemeClr val="tx2"/>
                </a:solidFill>
              </a:rPr>
              <a:t> 2024</a:t>
            </a:r>
          </a:p>
          <a:p>
            <a:endParaRPr lang="de-DE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426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Who </a:t>
            </a:r>
            <a:r>
              <a:rPr lang="de-DE" b="1" dirty="0" err="1" smtClean="0"/>
              <a:t>we</a:t>
            </a:r>
            <a:r>
              <a:rPr lang="de-DE" b="1" dirty="0" smtClean="0"/>
              <a:t> </a:t>
            </a:r>
            <a:r>
              <a:rPr lang="de-DE" b="1" dirty="0" err="1" smtClean="0"/>
              <a:t>are</a:t>
            </a:r>
            <a:endParaRPr lang="de-DE" b="1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6" name="Inhaltsplatzhalter 3"/>
          <p:cNvSpPr txBox="1">
            <a:spLocks/>
          </p:cNvSpPr>
          <p:nvPr/>
        </p:nvSpPr>
        <p:spPr>
          <a:xfrm>
            <a:off x="450156" y="1979613"/>
            <a:ext cx="9217024" cy="49688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" indent="-182563" algn="l" defTabSz="1043056" rtl="0" eaLnBrk="1" latinLnBrk="0" hangingPunct="1">
              <a:lnSpc>
                <a:spcPct val="11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US" altLang="de-DE" sz="1600" dirty="0" smtClean="0">
                <a:ea typeface="ヒラギノ角ゴ Pro W3" pitchFamily="1" charset="-128"/>
              </a:rPr>
              <a:t>The </a:t>
            </a:r>
            <a:r>
              <a:rPr lang="en-US" altLang="de-DE" sz="1600" dirty="0" err="1">
                <a:ea typeface="ヒラギノ角ゴ Pro W3" pitchFamily="1" charset="-128"/>
              </a:rPr>
              <a:t>Eigenbetrieb</a:t>
            </a:r>
            <a:r>
              <a:rPr lang="en-US" altLang="de-DE" sz="1600" dirty="0">
                <a:ea typeface="ヒラギノ角ゴ Pro W3" pitchFamily="1" charset="-128"/>
              </a:rPr>
              <a:t> </a:t>
            </a:r>
            <a:r>
              <a:rPr lang="en-US" altLang="de-DE" sz="1600" dirty="0" err="1">
                <a:ea typeface="ヒラギノ角ゴ Pro W3" pitchFamily="1" charset="-128"/>
              </a:rPr>
              <a:t>Stadtentwässerung</a:t>
            </a:r>
            <a:r>
              <a:rPr lang="en-US" altLang="de-DE" sz="1600" dirty="0">
                <a:ea typeface="ヒラギノ角ゴ Pro W3" pitchFamily="1" charset="-128"/>
              </a:rPr>
              <a:t> (EBS) is a modern municipal service provider. </a:t>
            </a:r>
            <a:endParaRPr lang="en-US" altLang="de-DE" sz="1600" dirty="0" smtClean="0">
              <a:ea typeface="ヒラギノ角ゴ Pro W3" pitchFamily="1" charset="-128"/>
            </a:endParaRPr>
          </a:p>
          <a:p>
            <a:pPr algn="just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US" altLang="de-DE" sz="1600" dirty="0" smtClean="0">
                <a:ea typeface="ヒラギノ角ゴ Pro W3" pitchFamily="1" charset="-128"/>
              </a:rPr>
              <a:t>Its </a:t>
            </a:r>
            <a:r>
              <a:rPr lang="en-US" altLang="de-DE" sz="1600" dirty="0">
                <a:ea typeface="ヒラギノ角ゴ Pro W3" pitchFamily="1" charset="-128"/>
              </a:rPr>
              <a:t>task is to drain and treat wastewater from households and industry as well as rainwater throughout the city and return it to the natural water cycle, the Rhine receiving watercourse</a:t>
            </a:r>
            <a:r>
              <a:rPr lang="en-US" altLang="de-DE" sz="1600" dirty="0" smtClean="0">
                <a:ea typeface="ヒラギノ角ゴ Pro W3" pitchFamily="1" charset="-128"/>
              </a:rPr>
              <a:t>.</a:t>
            </a:r>
          </a:p>
          <a:p>
            <a:pPr algn="just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US" altLang="de-DE" sz="1600" dirty="0" smtClean="0">
                <a:ea typeface="ヒラギノ角ゴ Pro W3" pitchFamily="1" charset="-128"/>
              </a:rPr>
              <a:t>This </a:t>
            </a:r>
            <a:r>
              <a:rPr lang="en-US" altLang="de-DE" sz="1600" dirty="0">
                <a:ea typeface="ヒラギノ角ゴ Pro W3" pitchFamily="1" charset="-128"/>
              </a:rPr>
              <a:t>is done according to the best available technology and in compliance with legal requirements. The avoidance of health hazards and the protection of water bodies and the environment have the highest </a:t>
            </a:r>
            <a:r>
              <a:rPr lang="en-US" altLang="de-DE" sz="1600" dirty="0" smtClean="0">
                <a:ea typeface="ヒラギノ角ゴ Pro W3" pitchFamily="1" charset="-128"/>
              </a:rPr>
              <a:t>priority.</a:t>
            </a:r>
            <a:endParaRPr lang="de-DE" altLang="de-DE" sz="1600" dirty="0"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175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err="1" smtClean="0"/>
              <a:t>DatA</a:t>
            </a:r>
            <a:r>
              <a:rPr lang="de-DE" b="1" dirty="0" smtClean="0"/>
              <a:t> </a:t>
            </a:r>
            <a:r>
              <a:rPr lang="de-DE" b="1" dirty="0" err="1" smtClean="0"/>
              <a:t>and</a:t>
            </a:r>
            <a:r>
              <a:rPr lang="de-DE" b="1" dirty="0" smtClean="0"/>
              <a:t> </a:t>
            </a:r>
            <a:r>
              <a:rPr lang="de-DE" b="1" dirty="0" err="1" smtClean="0"/>
              <a:t>facts</a:t>
            </a:r>
            <a:endParaRPr lang="de-DE" b="1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12"/>
          </p:nvPr>
        </p:nvSpPr>
        <p:spPr>
          <a:xfrm>
            <a:off x="450850" y="1979613"/>
            <a:ext cx="7848178" cy="4968875"/>
          </a:xfrm>
        </p:spPr>
        <p:txBody>
          <a:bodyPr>
            <a:normAutofit/>
          </a:bodyPr>
          <a:lstStyle/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de-DE" altLang="de-DE" sz="1600" dirty="0" err="1" smtClean="0">
                <a:ea typeface="ヒラギノ角ゴ Pro W3" pitchFamily="1" charset="-128"/>
              </a:rPr>
              <a:t>Foundation</a:t>
            </a:r>
            <a:r>
              <a:rPr lang="de-DE" altLang="de-DE" sz="1600" dirty="0" smtClean="0">
                <a:ea typeface="ヒラギノ角ゴ Pro W3" pitchFamily="1" charset="-128"/>
              </a:rPr>
              <a:t>		</a:t>
            </a:r>
            <a:r>
              <a:rPr lang="de-DE" altLang="de-DE" sz="1600" dirty="0">
                <a:ea typeface="ヒラギノ角ゴ Pro W3" pitchFamily="1" charset="-128"/>
              </a:rPr>
              <a:t>			</a:t>
            </a:r>
            <a:r>
              <a:rPr lang="de-DE" altLang="de-DE" sz="1600" dirty="0" smtClean="0">
                <a:ea typeface="ヒラギノ角ゴ Pro W3" pitchFamily="1" charset="-128"/>
              </a:rPr>
              <a:t>1997-01-01</a:t>
            </a:r>
            <a:br>
              <a:rPr lang="de-DE" altLang="de-DE" sz="1600" dirty="0" smtClean="0">
                <a:ea typeface="ヒラギノ角ゴ Pro W3" pitchFamily="1" charset="-128"/>
              </a:rPr>
            </a:br>
            <a:endParaRPr lang="de-DE" altLang="de-DE" sz="1600" dirty="0">
              <a:ea typeface="ヒラギノ角ゴ Pro W3" pitchFamily="1" charset="-128"/>
            </a:endParaRP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de-DE" altLang="de-DE" sz="1600" dirty="0" err="1">
                <a:ea typeface="ヒラギノ角ゴ Pro W3" pitchFamily="1" charset="-128"/>
              </a:rPr>
              <a:t>Employees</a:t>
            </a:r>
            <a:r>
              <a:rPr lang="de-DE" altLang="de-DE" sz="1600" dirty="0">
                <a:ea typeface="ヒラギノ角ゴ Pro W3" pitchFamily="1" charset="-128"/>
              </a:rPr>
              <a:t> 				</a:t>
            </a:r>
            <a:r>
              <a:rPr lang="de-DE" altLang="de-DE" sz="1600" dirty="0" smtClean="0">
                <a:ea typeface="ヒラギノ角ゴ Pro W3" pitchFamily="1" charset="-128"/>
              </a:rPr>
              <a:t>260</a:t>
            </a:r>
            <a:br>
              <a:rPr lang="de-DE" altLang="de-DE" sz="1600" dirty="0" smtClean="0">
                <a:ea typeface="ヒラギノ角ゴ Pro W3" pitchFamily="1" charset="-128"/>
              </a:rPr>
            </a:br>
            <a:endParaRPr lang="de-DE" altLang="de-DE" sz="1600" dirty="0">
              <a:ea typeface="ヒラギノ角ゴ Pro W3" pitchFamily="1" charset="-128"/>
            </a:endParaRP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de-DE" altLang="de-DE" sz="1600" dirty="0">
                <a:solidFill>
                  <a:srgbClr val="000000"/>
                </a:solidFill>
                <a:ea typeface="ヒラギノ角ゴ Pro W3" pitchFamily="1" charset="-128"/>
              </a:rPr>
              <a:t>Fixed </a:t>
            </a:r>
            <a:r>
              <a:rPr lang="de-DE" altLang="de-DE" sz="1600" dirty="0" err="1">
                <a:solidFill>
                  <a:srgbClr val="000000"/>
                </a:solidFill>
                <a:ea typeface="ヒラギノ角ゴ Pro W3" pitchFamily="1" charset="-128"/>
              </a:rPr>
              <a:t>assets</a:t>
            </a:r>
            <a:r>
              <a:rPr lang="de-DE" altLang="de-DE" sz="1600" dirty="0">
                <a:solidFill>
                  <a:srgbClr val="000000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>
                <a:ea typeface="ヒラギノ角ゴ Pro W3" pitchFamily="1" charset="-128"/>
              </a:rPr>
              <a:t>				</a:t>
            </a:r>
            <a:r>
              <a:rPr lang="de-DE" altLang="de-DE" sz="1600" dirty="0" smtClean="0">
                <a:ea typeface="ヒラギノ角ゴ Pro W3" pitchFamily="1" charset="-128"/>
              </a:rPr>
              <a:t>343 </a:t>
            </a:r>
            <a:r>
              <a:rPr lang="de-DE" altLang="de-DE" sz="1600" dirty="0">
                <a:ea typeface="ヒラギノ角ゴ Pro W3" pitchFamily="1" charset="-128"/>
              </a:rPr>
              <a:t>Mio. </a:t>
            </a:r>
            <a:r>
              <a:rPr lang="de-DE" altLang="de-DE" sz="1600" dirty="0" smtClean="0">
                <a:ea typeface="ヒラギノ角ゴ Pro W3" pitchFamily="1" charset="-128"/>
              </a:rPr>
              <a:t>€</a:t>
            </a:r>
            <a:br>
              <a:rPr lang="de-DE" altLang="de-DE" sz="1600" dirty="0" smtClean="0">
                <a:ea typeface="ヒラギノ角ゴ Pro W3" pitchFamily="1" charset="-128"/>
              </a:rPr>
            </a:br>
            <a:endParaRPr lang="de-DE" altLang="de-DE" sz="1600" dirty="0">
              <a:ea typeface="ヒラギノ角ゴ Pro W3" pitchFamily="1" charset="-128"/>
            </a:endParaRP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de-DE" altLang="de-DE" sz="1600" dirty="0" smtClean="0">
                <a:solidFill>
                  <a:srgbClr val="000000"/>
                </a:solidFill>
                <a:ea typeface="ヒラギノ角ゴ Pro W3" pitchFamily="1" charset="-128"/>
              </a:rPr>
              <a:t>Investment	</a:t>
            </a:r>
            <a:r>
              <a:rPr lang="de-DE" altLang="de-DE" sz="1600" dirty="0">
                <a:ea typeface="ヒラギノ角ゴ Pro W3" pitchFamily="1" charset="-128"/>
              </a:rPr>
              <a:t>				</a:t>
            </a:r>
            <a:r>
              <a:rPr lang="de-DE" altLang="de-DE" sz="1600" dirty="0" smtClean="0">
                <a:ea typeface="ヒラギノ角ゴ Pro W3" pitchFamily="1" charset="-128"/>
              </a:rPr>
              <a:t>12,6 </a:t>
            </a:r>
            <a:r>
              <a:rPr lang="de-DE" altLang="de-DE" sz="1600" dirty="0">
                <a:ea typeface="ヒラギノ角ゴ Pro W3" pitchFamily="1" charset="-128"/>
              </a:rPr>
              <a:t>Mio. </a:t>
            </a:r>
            <a:r>
              <a:rPr lang="de-DE" altLang="de-DE" sz="1600" dirty="0" smtClean="0">
                <a:ea typeface="ヒラギノ角ゴ Pro W3" pitchFamily="1" charset="-128"/>
              </a:rPr>
              <a:t>€ </a:t>
            </a:r>
            <a:br>
              <a:rPr lang="de-DE" altLang="de-DE" sz="1600" dirty="0" smtClean="0">
                <a:ea typeface="ヒラギノ角ゴ Pro W3" pitchFamily="1" charset="-128"/>
              </a:rPr>
            </a:br>
            <a:endParaRPr lang="de-DE" altLang="de-DE" sz="1600" dirty="0">
              <a:ea typeface="ヒラギノ角ゴ Pro W3" pitchFamily="1" charset="-128"/>
            </a:endParaRPr>
          </a:p>
          <a:p>
            <a:pPr>
              <a:spcBef>
                <a:spcPct val="0"/>
              </a:spcBef>
            </a:pPr>
            <a:r>
              <a:rPr lang="en-US" altLang="de-DE" sz="1600" dirty="0">
                <a:ea typeface="ヒラギノ角ゴ Pro W3" pitchFamily="1" charset="-128"/>
              </a:rPr>
              <a:t>Quality and Environmental Management System</a:t>
            </a:r>
          </a:p>
          <a:p>
            <a:pPr>
              <a:spcBef>
                <a:spcPct val="0"/>
              </a:spcBef>
            </a:pPr>
            <a:r>
              <a:rPr lang="de-DE" altLang="de-DE" sz="1600" dirty="0">
                <a:ea typeface="ヒラギノ角ゴ Pro W3" pitchFamily="1" charset="-128"/>
              </a:rPr>
              <a:t>Certified </a:t>
            </a:r>
            <a:r>
              <a:rPr lang="de-DE" altLang="de-DE" sz="1600" dirty="0" err="1">
                <a:ea typeface="ヒラギノ角ゴ Pro W3" pitchFamily="1" charset="-128"/>
              </a:rPr>
              <a:t>according</a:t>
            </a:r>
            <a:r>
              <a:rPr lang="de-DE" altLang="de-DE" sz="1600" dirty="0">
                <a:ea typeface="ヒラギノ角ゴ Pro W3" pitchFamily="1" charset="-128"/>
              </a:rPr>
              <a:t> </a:t>
            </a:r>
            <a:r>
              <a:rPr lang="de-DE" altLang="de-DE" sz="1600" dirty="0" err="1">
                <a:ea typeface="ヒラギノ角ゴ Pro W3" pitchFamily="1" charset="-128"/>
              </a:rPr>
              <a:t>to</a:t>
            </a:r>
            <a:r>
              <a:rPr lang="de-DE" altLang="de-DE" sz="1600" dirty="0">
                <a:ea typeface="ヒラギノ角ゴ Pro W3" pitchFamily="1" charset="-128"/>
              </a:rPr>
              <a:t> EN ISO 9001 / EN ISO </a:t>
            </a:r>
            <a:r>
              <a:rPr lang="de-DE" altLang="de-DE" sz="1600" dirty="0" smtClean="0">
                <a:ea typeface="ヒラギノ角ゴ Pro W3" pitchFamily="1" charset="-128"/>
              </a:rPr>
              <a:t>14001	</a:t>
            </a:r>
            <a:r>
              <a:rPr lang="de-DE" altLang="de-DE" sz="1600" dirty="0" err="1" smtClean="0">
                <a:ea typeface="ヒラギノ角ゴ Pro W3" pitchFamily="1" charset="-128"/>
              </a:rPr>
              <a:t>since</a:t>
            </a:r>
            <a:r>
              <a:rPr lang="de-DE" altLang="de-DE" sz="1600" dirty="0" smtClean="0">
                <a:ea typeface="ヒラギノ角ゴ Pro W3" pitchFamily="1" charset="-128"/>
              </a:rPr>
              <a:t> 2003-01</a:t>
            </a:r>
            <a:br>
              <a:rPr lang="de-DE" altLang="de-DE" sz="1600" dirty="0" smtClean="0">
                <a:ea typeface="ヒラギノ角ゴ Pro W3" pitchFamily="1" charset="-128"/>
              </a:rPr>
            </a:br>
            <a:endParaRPr lang="de-DE" altLang="de-DE" sz="1600" dirty="0" smtClean="0">
              <a:ea typeface="ヒラギノ角ゴ Pro W3" pitchFamily="1" charset="-128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de-DE" sz="1600" dirty="0">
                <a:ea typeface="ヒラギノ角ゴ Pro W3" pitchFamily="1" charset="-128"/>
              </a:rPr>
              <a:t>Operators </a:t>
            </a:r>
            <a:r>
              <a:rPr lang="de-DE" sz="1600" dirty="0" err="1">
                <a:ea typeface="ヒラギノ角ゴ Pro W3" pitchFamily="1" charset="-128"/>
              </a:rPr>
              <a:t>of</a:t>
            </a:r>
            <a:r>
              <a:rPr lang="de-DE" sz="1600" dirty="0">
                <a:ea typeface="ヒラギノ角ゴ Pro W3" pitchFamily="1" charset="-128"/>
              </a:rPr>
              <a:t> </a:t>
            </a:r>
            <a:r>
              <a:rPr lang="de-DE" sz="1600" dirty="0" err="1">
                <a:ea typeface="ヒラギノ角ゴ Pro W3" pitchFamily="1" charset="-128"/>
              </a:rPr>
              <a:t>critical</a:t>
            </a:r>
            <a:r>
              <a:rPr lang="de-DE" sz="1600" dirty="0">
                <a:ea typeface="ヒラギノ角ゴ Pro W3" pitchFamily="1" charset="-128"/>
              </a:rPr>
              <a:t> </a:t>
            </a:r>
            <a:r>
              <a:rPr lang="de-DE" sz="1600" dirty="0" err="1">
                <a:ea typeface="ヒラギノ角ゴ Pro W3" pitchFamily="1" charset="-128"/>
              </a:rPr>
              <a:t>infrastructure</a:t>
            </a:r>
            <a:r>
              <a:rPr lang="de-DE" sz="1600" dirty="0">
                <a:ea typeface="ヒラギノ角ゴ Pro W3" pitchFamily="1" charset="-128"/>
              </a:rPr>
              <a:t> </a:t>
            </a:r>
            <a:r>
              <a:rPr lang="de-DE" sz="1600" dirty="0" smtClean="0">
                <a:ea typeface="ヒラギノ角ゴ Pro W3" pitchFamily="1" charset="-128"/>
              </a:rPr>
              <a:t>			</a:t>
            </a:r>
            <a:r>
              <a:rPr lang="de-DE" sz="1600" dirty="0" err="1" smtClean="0">
                <a:ea typeface="ヒラギノ角ゴ Pro W3" pitchFamily="1" charset="-128"/>
              </a:rPr>
              <a:t>according</a:t>
            </a:r>
            <a:r>
              <a:rPr lang="de-DE" sz="1600" dirty="0" smtClean="0">
                <a:ea typeface="ヒラギノ角ゴ Pro W3" pitchFamily="1" charset="-128"/>
              </a:rPr>
              <a:t> </a:t>
            </a:r>
            <a:r>
              <a:rPr lang="de-DE" sz="1600" dirty="0" err="1">
                <a:ea typeface="ヒラギノ角ゴ Pro W3" pitchFamily="1" charset="-128"/>
              </a:rPr>
              <a:t>to</a:t>
            </a:r>
            <a:r>
              <a:rPr lang="de-DE" sz="1600" dirty="0">
                <a:ea typeface="ヒラギノ角ゴ Pro W3" pitchFamily="1" charset="-128"/>
              </a:rPr>
              <a:t> BSI </a:t>
            </a:r>
            <a:r>
              <a:rPr lang="de-DE" sz="1600" dirty="0" err="1">
                <a:ea typeface="ヒラギノ角ゴ Pro W3" pitchFamily="1" charset="-128"/>
              </a:rPr>
              <a:t>law</a:t>
            </a:r>
            <a:endParaRPr lang="de-DE" sz="1600" dirty="0"/>
          </a:p>
          <a:p>
            <a:pPr>
              <a:spcAft>
                <a:spcPts val="600"/>
              </a:spcAft>
            </a:pPr>
            <a:endParaRPr lang="de-DE" sz="1600" dirty="0" smtClean="0"/>
          </a:p>
          <a:p>
            <a:pPr>
              <a:spcAft>
                <a:spcPts val="600"/>
              </a:spcAft>
            </a:pPr>
            <a:endParaRPr lang="de-DE" sz="1600" dirty="0"/>
          </a:p>
          <a:p>
            <a:pPr>
              <a:spcAft>
                <a:spcPts val="600"/>
              </a:spcAft>
            </a:pPr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409786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err="1"/>
              <a:t>DatA</a:t>
            </a:r>
            <a:r>
              <a:rPr lang="de-DE" b="1" dirty="0"/>
              <a:t> </a:t>
            </a:r>
            <a:r>
              <a:rPr lang="de-DE" b="1" dirty="0" err="1"/>
              <a:t>and</a:t>
            </a:r>
            <a:r>
              <a:rPr lang="de-DE" b="1" dirty="0"/>
              <a:t> </a:t>
            </a:r>
            <a:r>
              <a:rPr lang="de-DE" b="1" dirty="0" err="1"/>
              <a:t>facts</a:t>
            </a:r>
            <a:endParaRPr lang="de-DE" b="1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12"/>
          </p:nvPr>
        </p:nvSpPr>
        <p:spPr>
          <a:xfrm>
            <a:off x="450850" y="1979613"/>
            <a:ext cx="9791700" cy="4968875"/>
          </a:xfrm>
        </p:spPr>
        <p:txBody>
          <a:bodyPr>
            <a:normAutofit/>
          </a:bodyPr>
          <a:lstStyle/>
          <a:p>
            <a:pPr>
              <a:spcBef>
                <a:spcPts val="300"/>
              </a:spcBef>
            </a:pPr>
            <a:r>
              <a:rPr lang="de-DE" altLang="de-DE" sz="1600" dirty="0" err="1">
                <a:ea typeface="ヒラギノ角ゴ Pro W3" pitchFamily="1" charset="-128"/>
              </a:rPr>
              <a:t>Sewage</a:t>
            </a:r>
            <a:r>
              <a:rPr lang="de-DE" altLang="de-DE" sz="1600" dirty="0">
                <a:ea typeface="ヒラギノ角ゴ Pro W3" pitchFamily="1" charset="-128"/>
              </a:rPr>
              <a:t> </a:t>
            </a:r>
            <a:r>
              <a:rPr lang="de-DE" altLang="de-DE" sz="1600" dirty="0" err="1">
                <a:ea typeface="ヒラギノ角ゴ Pro W3" pitchFamily="1" charset="-128"/>
              </a:rPr>
              <a:t>treatment</a:t>
            </a:r>
            <a:r>
              <a:rPr lang="de-DE" altLang="de-DE" sz="1600" dirty="0">
                <a:ea typeface="ヒラギノ角ゴ Pro W3" pitchFamily="1" charset="-128"/>
              </a:rPr>
              <a:t> plant 	</a:t>
            </a:r>
            <a:r>
              <a:rPr lang="de-DE" altLang="de-DE" sz="1600" dirty="0" smtClean="0">
                <a:ea typeface="ヒラギノ角ゴ Pro W3" pitchFamily="1" charset="-128"/>
              </a:rPr>
              <a:t>	</a:t>
            </a:r>
            <a:r>
              <a:rPr lang="de-DE" altLang="de-DE" sz="1600" dirty="0">
                <a:ea typeface="ヒラギノ角ゴ Pro W3" pitchFamily="1" charset="-128"/>
              </a:rPr>
              <a:t>	725.000 </a:t>
            </a:r>
            <a:r>
              <a:rPr lang="de-DE" altLang="de-DE" sz="1600" dirty="0" err="1">
                <a:ea typeface="ヒラギノ角ゴ Pro W3" pitchFamily="1" charset="-128"/>
              </a:rPr>
              <a:t>population</a:t>
            </a:r>
            <a:r>
              <a:rPr lang="de-DE" altLang="de-DE" sz="1600" dirty="0">
                <a:ea typeface="ヒラギノ角ゴ Pro W3" pitchFamily="1" charset="-128"/>
              </a:rPr>
              <a:t> </a:t>
            </a:r>
            <a:r>
              <a:rPr lang="de-DE" altLang="de-DE" sz="1600" dirty="0" err="1">
                <a:ea typeface="ヒラギノ角ゴ Pro W3" pitchFamily="1" charset="-128"/>
              </a:rPr>
              <a:t>equivalents</a:t>
            </a:r>
            <a:r>
              <a:rPr lang="de-DE" altLang="de-DE" sz="1600" dirty="0">
                <a:ea typeface="ヒラギノ角ゴ Pro W3" pitchFamily="1" charset="-128"/>
              </a:rPr>
              <a:t> 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(</a:t>
            </a:r>
            <a:r>
              <a:rPr lang="de-DE" altLang="de-DE" sz="1600" dirty="0">
                <a:ea typeface="ヒラギノ角ゴ Pro W3" pitchFamily="1" charset="-128"/>
              </a:rPr>
              <a:t>design </a:t>
            </a:r>
            <a:r>
              <a:rPr lang="de-DE" altLang="de-DE" sz="1600" dirty="0" err="1">
                <a:ea typeface="ヒラギノ角ゴ Pro W3" pitchFamily="1" charset="-128"/>
              </a:rPr>
              <a:t>size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)</a:t>
            </a:r>
          </a:p>
          <a:p>
            <a:pPr>
              <a:spcBef>
                <a:spcPts val="300"/>
              </a:spcBef>
            </a:pPr>
            <a:r>
              <a:rPr lang="de-DE" altLang="de-DE" sz="1600" dirty="0" smtClean="0">
                <a:ea typeface="ヒラギノ角ゴ Pro W3" pitchFamily="1" charset="-128"/>
              </a:rPr>
              <a:t>		    	   		</a:t>
            </a:r>
            <a:r>
              <a:rPr lang="en-US" altLang="de-DE" sz="1600" dirty="0" smtClean="0">
                <a:ea typeface="ヒラギノ角ゴ Pro W3" pitchFamily="1" charset="-128"/>
              </a:rPr>
              <a:t>approx</a:t>
            </a:r>
            <a:r>
              <a:rPr lang="en-US" altLang="de-DE" sz="1600" dirty="0">
                <a:ea typeface="ヒラギノ角ゴ Pro W3" pitchFamily="1" charset="-128"/>
              </a:rPr>
              <a:t>. 92,600 m³ wastewater </a:t>
            </a:r>
            <a:r>
              <a:rPr lang="en-US" altLang="de-DE" sz="1600" dirty="0" smtClean="0">
                <a:ea typeface="ヒラギノ角ゴ Pro W3" pitchFamily="1" charset="-128"/>
              </a:rPr>
              <a:t>flow </a:t>
            </a:r>
            <a:r>
              <a:rPr lang="en-US" altLang="de-DE" sz="1600" dirty="0">
                <a:ea typeface="ヒラギノ角ゴ Pro W3" pitchFamily="1" charset="-128"/>
              </a:rPr>
              <a:t>per day</a:t>
            </a:r>
            <a:r>
              <a:rPr lang="de-DE" altLang="de-DE" sz="1600" dirty="0" smtClean="0">
                <a:ea typeface="ヒラギノ角ゴ Pro W3" pitchFamily="1" charset="-128"/>
              </a:rPr>
              <a:t> </a:t>
            </a:r>
          </a:p>
          <a:p>
            <a:pPr>
              <a:spcBef>
                <a:spcPct val="0"/>
              </a:spcBef>
            </a:pPr>
            <a:endParaRPr lang="de-DE" altLang="de-DE" sz="1600" dirty="0">
              <a:ea typeface="ヒラギノ角ゴ Pro W3" pitchFamily="1" charset="-128"/>
            </a:endParaRPr>
          </a:p>
          <a:p>
            <a:pPr>
              <a:spcBef>
                <a:spcPts val="300"/>
              </a:spcBef>
            </a:pP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Sewage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system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>
                <a:ea typeface="ヒラギノ角ゴ Pro W3" pitchFamily="1" charset="-128"/>
              </a:rPr>
              <a:t>		</a:t>
            </a:r>
            <a:r>
              <a:rPr lang="de-DE" altLang="de-DE" sz="1600" dirty="0" smtClean="0">
                <a:ea typeface="ヒラギノ角ゴ Pro W3" pitchFamily="1" charset="-128"/>
              </a:rPr>
              <a:t>    		842 km 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(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without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house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connection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sewers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)</a:t>
            </a:r>
          </a:p>
          <a:p>
            <a:pPr>
              <a:spcBef>
                <a:spcPts val="300"/>
              </a:spcBef>
            </a:pPr>
            <a:r>
              <a:rPr lang="de-DE" altLang="de-DE" sz="1600" dirty="0">
                <a:ea typeface="ヒラギノ角ゴ Pro W3" pitchFamily="1" charset="-128"/>
              </a:rPr>
              <a:t>		</a:t>
            </a:r>
            <a:r>
              <a:rPr lang="de-DE" altLang="de-DE" sz="1600" dirty="0" smtClean="0">
                <a:ea typeface="ヒラギノ角ゴ Pro W3" pitchFamily="1" charset="-128"/>
              </a:rPr>
              <a:t>    	    		</a:t>
            </a:r>
            <a:r>
              <a:rPr lang="de-DE" altLang="de-DE" sz="1600" dirty="0" err="1" smtClean="0">
                <a:solidFill>
                  <a:schemeClr val="bg2"/>
                </a:solidFill>
                <a:ea typeface="ヒラギノ角ゴ Pro W3" pitchFamily="1" charset="-128"/>
              </a:rPr>
              <a:t>combined</a:t>
            </a:r>
            <a:r>
              <a:rPr lang="de-DE" altLang="de-DE" sz="1600" dirty="0" smtClean="0">
                <a:solidFill>
                  <a:schemeClr val="bg2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discharge</a:t>
            </a:r>
            <a:endParaRPr lang="de-DE" altLang="de-DE" sz="1600" dirty="0" smtClean="0">
              <a:ea typeface="ヒラギノ角ゴ Pro W3" pitchFamily="1" charset="-128"/>
            </a:endParaRPr>
          </a:p>
          <a:p>
            <a:pPr>
              <a:spcBef>
                <a:spcPts val="300"/>
              </a:spcBef>
            </a:pPr>
            <a:r>
              <a:rPr lang="de-DE" altLang="de-DE" sz="1600" dirty="0" smtClean="0">
                <a:ea typeface="ヒラギノ角ゴ Pro W3" pitchFamily="1" charset="-128"/>
              </a:rPr>
              <a:t>		   	    		39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pumping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stations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>
                <a:ea typeface="ヒラギノ角ゴ Pro W3" pitchFamily="1" charset="-128"/>
              </a:rPr>
              <a:t>		</a:t>
            </a:r>
            <a:r>
              <a:rPr lang="de-DE" altLang="de-DE" sz="1600" dirty="0" smtClean="0">
                <a:ea typeface="ヒラギノ角ゴ Pro W3" pitchFamily="1" charset="-128"/>
              </a:rPr>
              <a:t>    	    					32 </a:t>
            </a:r>
            <a:r>
              <a:rPr lang="de-DE" altLang="de-DE" sz="1600" dirty="0" err="1" smtClean="0">
                <a:solidFill>
                  <a:schemeClr val="bg2"/>
                </a:solidFill>
                <a:ea typeface="ヒラギノ角ゴ Pro W3" pitchFamily="1" charset="-128"/>
              </a:rPr>
              <a:t>lifting</a:t>
            </a:r>
            <a:r>
              <a:rPr lang="de-DE" altLang="de-DE" sz="1600" dirty="0" smtClean="0">
                <a:solidFill>
                  <a:schemeClr val="bg2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equipments</a:t>
            </a:r>
            <a:endParaRPr lang="de-DE" altLang="de-DE" sz="1600" dirty="0" smtClean="0">
              <a:ea typeface="ヒラギノ角ゴ Pro W3" pitchFamily="1" charset="-128"/>
            </a:endParaRPr>
          </a:p>
          <a:p>
            <a:pPr>
              <a:spcBef>
                <a:spcPct val="0"/>
              </a:spcBef>
            </a:pPr>
            <a:endParaRPr lang="de-DE" altLang="de-DE" sz="1600" dirty="0" smtClean="0">
              <a:ea typeface="ヒラギノ角ゴ Pro W3" pitchFamily="1" charset="-128"/>
            </a:endParaRPr>
          </a:p>
          <a:p>
            <a:pPr>
              <a:spcBef>
                <a:spcPts val="300"/>
              </a:spcBef>
            </a:pP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Rain-/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storm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water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treatment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>
                <a:ea typeface="ヒラギノ角ゴ Pro W3" pitchFamily="1" charset="-128"/>
              </a:rPr>
              <a:t>	</a:t>
            </a:r>
            <a:r>
              <a:rPr lang="de-DE" altLang="de-DE" sz="1600" dirty="0" smtClean="0">
                <a:ea typeface="ヒラギノ角ゴ Pro W3" pitchFamily="1" charset="-128"/>
              </a:rPr>
              <a:t>      </a:t>
            </a:r>
            <a:r>
              <a:rPr lang="de-DE" altLang="de-DE" sz="1600" dirty="0">
                <a:ea typeface="ヒラギノ角ゴ Pro W3" pitchFamily="1" charset="-128"/>
              </a:rPr>
              <a:t>	</a:t>
            </a:r>
            <a:r>
              <a:rPr lang="de-DE" altLang="de-DE" sz="1600" dirty="0" smtClean="0">
                <a:ea typeface="ヒラギノ角ゴ Pro W3" pitchFamily="1" charset="-128"/>
              </a:rPr>
              <a:t>	8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overflow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basins</a:t>
            </a:r>
            <a:endParaRPr lang="de-DE" altLang="de-DE" sz="1600" dirty="0">
              <a:ea typeface="ヒラギノ角ゴ Pro W3" pitchFamily="1" charset="-128"/>
            </a:endParaRPr>
          </a:p>
          <a:p>
            <a:pPr>
              <a:spcBef>
                <a:spcPts val="300"/>
              </a:spcBef>
            </a:pPr>
            <a:r>
              <a:rPr lang="de-DE" altLang="de-DE" sz="1600" dirty="0">
                <a:ea typeface="ヒラギノ角ゴ Pro W3" pitchFamily="1" charset="-128"/>
              </a:rPr>
              <a:t>		</a:t>
            </a:r>
            <a:r>
              <a:rPr lang="de-DE" altLang="de-DE" sz="1600" dirty="0" smtClean="0">
                <a:ea typeface="ヒラギノ角ゴ Pro W3" pitchFamily="1" charset="-128"/>
              </a:rPr>
              <a:t>      	   	</a:t>
            </a:r>
            <a:r>
              <a:rPr lang="de-DE" altLang="de-DE" sz="1600" dirty="0">
                <a:ea typeface="ヒラギノ角ゴ Pro W3" pitchFamily="1" charset="-128"/>
              </a:rPr>
              <a:t>	</a:t>
            </a:r>
            <a:r>
              <a:rPr lang="de-DE" altLang="de-DE" sz="1600" dirty="0" smtClean="0">
                <a:ea typeface="ヒラギノ角ゴ Pro W3" pitchFamily="1" charset="-128"/>
              </a:rPr>
              <a:t>8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storm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water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retention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tanks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>
                <a:ea typeface="ヒラギノ角ゴ Pro W3" pitchFamily="1" charset="-128"/>
              </a:rPr>
              <a:t>		</a:t>
            </a:r>
            <a:r>
              <a:rPr lang="de-DE" altLang="de-DE" sz="1600" dirty="0" smtClean="0">
                <a:ea typeface="ヒラギノ角ゴ Pro W3" pitchFamily="1" charset="-128"/>
              </a:rPr>
              <a:t>    	    				12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storage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capacities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of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sewer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>
                <a:ea typeface="ヒラギノ角ゴ Pro W3" pitchFamily="1" charset="-128"/>
              </a:rPr>
              <a:t>		</a:t>
            </a:r>
            <a:r>
              <a:rPr lang="de-DE" altLang="de-DE" sz="1600" dirty="0" smtClean="0">
                <a:ea typeface="ヒラギノ角ゴ Pro W3" pitchFamily="1" charset="-128"/>
              </a:rPr>
              <a:t>     	    </a:t>
            </a:r>
            <a:r>
              <a:rPr lang="de-DE" altLang="de-DE" sz="1600" dirty="0">
                <a:ea typeface="ヒラギノ角ゴ Pro W3" pitchFamily="1" charset="-128"/>
              </a:rPr>
              <a:t>	</a:t>
            </a:r>
            <a:r>
              <a:rPr lang="de-DE" altLang="de-DE" sz="1600" dirty="0" smtClean="0">
                <a:ea typeface="ヒラギノ角ゴ Pro W3" pitchFamily="1" charset="-128"/>
              </a:rPr>
              <a:t>			2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rainwater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infiltration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 err="1" smtClean="0">
                <a:solidFill>
                  <a:schemeClr val="bg2"/>
                </a:solidFill>
                <a:ea typeface="ヒラギノ角ゴ Pro W3" pitchFamily="1" charset="-128"/>
              </a:rPr>
              <a:t>facilities</a:t>
            </a:r>
            <a:endParaRPr lang="de-DE" altLang="de-DE" sz="1600" dirty="0" smtClean="0">
              <a:solidFill>
                <a:schemeClr val="bg2"/>
              </a:solidFill>
              <a:ea typeface="ヒラギノ角ゴ Pro W3" pitchFamily="1" charset="-128"/>
            </a:endParaRPr>
          </a:p>
          <a:p>
            <a:pPr>
              <a:spcBef>
                <a:spcPts val="300"/>
              </a:spcBef>
            </a:pPr>
            <a:endParaRPr lang="de-DE" altLang="de-DE" sz="1600" dirty="0">
              <a:solidFill>
                <a:srgbClr val="000000"/>
              </a:solidFill>
              <a:ea typeface="ヒラギノ角ゴ Pro W3" pitchFamily="1" charset="-128"/>
            </a:endParaRPr>
          </a:p>
          <a:p>
            <a:pPr>
              <a:spcBef>
                <a:spcPct val="0"/>
              </a:spcBef>
            </a:pPr>
            <a:r>
              <a:rPr lang="de-DE" altLang="de-DE" sz="1600" dirty="0">
                <a:solidFill>
                  <a:srgbClr val="000000"/>
                </a:solidFill>
                <a:ea typeface="ヒラギノ角ゴ Pro W3" pitchFamily="1" charset="-128"/>
              </a:rPr>
              <a:t>Retention </a:t>
            </a:r>
            <a:r>
              <a:rPr lang="de-DE" altLang="de-DE" sz="1600" dirty="0" err="1">
                <a:solidFill>
                  <a:srgbClr val="000000"/>
                </a:solidFill>
                <a:ea typeface="ヒラギノ角ゴ Pro W3" pitchFamily="1" charset="-128"/>
              </a:rPr>
              <a:t>volume</a:t>
            </a:r>
            <a:r>
              <a:rPr lang="de-DE" altLang="de-DE" sz="1600" dirty="0">
                <a:solidFill>
                  <a:srgbClr val="000000"/>
                </a:solidFill>
                <a:ea typeface="ヒラギノ角ゴ Pro W3" pitchFamily="1" charset="-128"/>
              </a:rPr>
              <a:t> in total 	</a:t>
            </a:r>
            <a:r>
              <a:rPr lang="de-DE" altLang="de-DE" sz="1600" dirty="0" smtClean="0">
                <a:solidFill>
                  <a:srgbClr val="000000"/>
                </a:solidFill>
                <a:ea typeface="ヒラギノ角ゴ Pro W3" pitchFamily="1" charset="-128"/>
              </a:rPr>
              <a:t>    		</a:t>
            </a:r>
            <a:r>
              <a:rPr lang="de-DE" altLang="de-DE" sz="1600" dirty="0" err="1">
                <a:solidFill>
                  <a:schemeClr val="bg2"/>
                </a:solidFill>
                <a:ea typeface="ヒラギノ角ゴ Pro W3" pitchFamily="1" charset="-128"/>
              </a:rPr>
              <a:t>approx</a:t>
            </a:r>
            <a:r>
              <a:rPr lang="de-DE" altLang="de-DE" sz="1600" dirty="0">
                <a:solidFill>
                  <a:schemeClr val="bg2"/>
                </a:solidFill>
                <a:ea typeface="ヒラギノ角ゴ Pro W3" pitchFamily="1" charset="-128"/>
              </a:rPr>
              <a:t>. 170.000 </a:t>
            </a:r>
            <a:r>
              <a:rPr lang="de-DE" altLang="de-DE" sz="1600" dirty="0" smtClean="0">
                <a:solidFill>
                  <a:schemeClr val="bg2"/>
                </a:solidFill>
                <a:ea typeface="ヒラギノ角ゴ Pro W3" pitchFamily="1" charset="-128"/>
              </a:rPr>
              <a:t>m³</a:t>
            </a:r>
            <a:endParaRPr lang="de-DE" altLang="de-DE" sz="1600" dirty="0">
              <a:solidFill>
                <a:schemeClr val="bg2"/>
              </a:solidFill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107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b="1" dirty="0" smtClean="0">
                <a:ea typeface="ヒラギノ角ゴ Pro W3" pitchFamily="1" charset="-128"/>
              </a:rPr>
              <a:t>Locations </a:t>
            </a:r>
            <a:r>
              <a:rPr lang="de-DE" altLang="de-DE" b="1" dirty="0" err="1">
                <a:ea typeface="ヒラギノ角ゴ Pro W3" pitchFamily="1" charset="-128"/>
              </a:rPr>
              <a:t>and</a:t>
            </a:r>
            <a:r>
              <a:rPr lang="de-DE" altLang="de-DE" b="1" dirty="0">
                <a:ea typeface="ヒラギノ角ゴ Pro W3" pitchFamily="1" charset="-128"/>
              </a:rPr>
              <a:t> </a:t>
            </a:r>
            <a:r>
              <a:rPr lang="de-DE" altLang="de-DE" b="1" dirty="0" err="1">
                <a:ea typeface="ヒラギノ角ゴ Pro W3" pitchFamily="1" charset="-128"/>
              </a:rPr>
              <a:t>employees</a:t>
            </a:r>
            <a:r>
              <a:rPr lang="de-DE" altLang="de-DE" b="1" dirty="0">
                <a:ea typeface="ヒラギノ角ゴ Pro W3" pitchFamily="1" charset="-128"/>
              </a:rPr>
              <a:t/>
            </a:r>
            <a:br>
              <a:rPr lang="de-DE" altLang="de-DE" b="1" dirty="0">
                <a:ea typeface="ヒラギノ角ゴ Pro W3" pitchFamily="1" charset="-128"/>
              </a:rPr>
            </a:br>
            <a:endParaRPr lang="de-DE" b="1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12"/>
          </p:nvPr>
        </p:nvSpPr>
        <p:spPr>
          <a:xfrm>
            <a:off x="449400" y="2014344"/>
            <a:ext cx="6516688" cy="496887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de-DE" sz="1600" kern="0" dirty="0" err="1" smtClean="0">
                <a:solidFill>
                  <a:srgbClr val="C00000"/>
                </a:solidFill>
              </a:rPr>
              <a:t>Wastewater</a:t>
            </a:r>
            <a:r>
              <a:rPr lang="de-DE" sz="1600" kern="0" dirty="0" smtClean="0">
                <a:solidFill>
                  <a:srgbClr val="C00000"/>
                </a:solidFill>
              </a:rPr>
              <a:t> </a:t>
            </a:r>
            <a:r>
              <a:rPr lang="de-DE" sz="1600" kern="0" dirty="0" err="1">
                <a:solidFill>
                  <a:srgbClr val="C00000"/>
                </a:solidFill>
              </a:rPr>
              <a:t>treatment</a:t>
            </a:r>
            <a:endParaRPr lang="de-DE" sz="1600" kern="0" dirty="0">
              <a:solidFill>
                <a:srgbClr val="C00000"/>
              </a:solidFill>
            </a:endParaRPr>
          </a:p>
          <a:p>
            <a:pPr>
              <a:defRPr/>
            </a:pPr>
            <a:r>
              <a:rPr lang="de-DE" sz="1600" kern="0" dirty="0" smtClean="0">
                <a:solidFill>
                  <a:schemeClr val="bg2"/>
                </a:solidFill>
              </a:rPr>
              <a:t>155</a:t>
            </a:r>
            <a:r>
              <a:rPr lang="de-DE" sz="1600" kern="0" dirty="0" smtClean="0">
                <a:solidFill>
                  <a:srgbClr val="FF0000"/>
                </a:solidFill>
              </a:rPr>
              <a:t> </a:t>
            </a:r>
            <a:r>
              <a:rPr lang="de-DE" sz="1600" kern="0" dirty="0" err="1">
                <a:solidFill>
                  <a:srgbClr val="000000"/>
                </a:solidFill>
              </a:rPr>
              <a:t>employees</a:t>
            </a:r>
            <a:endParaRPr lang="de-DE" sz="1600" kern="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defRPr/>
            </a:pPr>
            <a:r>
              <a:rPr lang="de-DE" sz="1600" kern="0" dirty="0">
                <a:solidFill>
                  <a:srgbClr val="000000"/>
                </a:solidFill>
              </a:rPr>
              <a:t>Karl-Imhoff-Straße </a:t>
            </a:r>
            <a:r>
              <a:rPr lang="de-DE" sz="1600" kern="0" dirty="0" smtClean="0">
                <a:solidFill>
                  <a:srgbClr val="000000"/>
                </a:solidFill>
              </a:rPr>
              <a:t>50</a:t>
            </a:r>
          </a:p>
          <a:p>
            <a:pPr>
              <a:lnSpc>
                <a:spcPct val="100000"/>
              </a:lnSpc>
              <a:defRPr/>
            </a:pPr>
            <a:r>
              <a:rPr lang="de-DE" sz="1600" kern="0" dirty="0" smtClean="0">
                <a:solidFill>
                  <a:srgbClr val="000000"/>
                </a:solidFill>
              </a:rPr>
              <a:t>68307</a:t>
            </a:r>
            <a:r>
              <a:rPr lang="de-DE" sz="1600" dirty="0" smtClean="0"/>
              <a:t> </a:t>
            </a:r>
            <a:r>
              <a:rPr lang="de-DE" sz="1600" kern="0" dirty="0">
                <a:solidFill>
                  <a:srgbClr val="000000"/>
                </a:solidFill>
              </a:rPr>
              <a:t>Mannheim</a:t>
            </a:r>
          </a:p>
          <a:p>
            <a:pPr>
              <a:lnSpc>
                <a:spcPct val="100000"/>
              </a:lnSpc>
              <a:defRPr/>
            </a:pPr>
            <a:endParaRPr lang="de-DE" sz="1600" kern="0" dirty="0">
              <a:solidFill>
                <a:srgbClr val="000000"/>
              </a:solidFill>
            </a:endParaRPr>
          </a:p>
          <a:p>
            <a:pPr>
              <a:defRPr/>
            </a:pPr>
            <a:endParaRPr lang="de-DE" sz="1600" kern="0" dirty="0">
              <a:solidFill>
                <a:srgbClr val="000000"/>
              </a:solidFill>
            </a:endParaRPr>
          </a:p>
          <a:p>
            <a:pPr>
              <a:defRPr/>
            </a:pPr>
            <a:endParaRPr lang="de-DE" sz="1600" kern="0"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defRPr/>
            </a:pPr>
            <a:endParaRPr lang="de-DE" sz="1600" kern="0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de-DE" sz="1600" kern="0" dirty="0" err="1">
                <a:solidFill>
                  <a:srgbClr val="C00000"/>
                </a:solidFill>
              </a:rPr>
              <a:t>Sewerage</a:t>
            </a:r>
            <a:r>
              <a:rPr lang="de-DE" sz="1600" kern="0" dirty="0">
                <a:solidFill>
                  <a:srgbClr val="C00000"/>
                </a:solidFill>
              </a:rPr>
              <a:t> </a:t>
            </a:r>
            <a:r>
              <a:rPr lang="de-DE" sz="1600" kern="0" dirty="0" err="1">
                <a:solidFill>
                  <a:srgbClr val="C00000"/>
                </a:solidFill>
              </a:rPr>
              <a:t>disposal</a:t>
            </a:r>
            <a:r>
              <a:rPr lang="de-DE" sz="1600" kern="0" dirty="0">
                <a:solidFill>
                  <a:srgbClr val="C00000"/>
                </a:solidFill>
              </a:rPr>
              <a:t> </a:t>
            </a:r>
            <a:r>
              <a:rPr lang="de-DE" sz="1600" kern="0" dirty="0" err="1">
                <a:solidFill>
                  <a:srgbClr val="C00000"/>
                </a:solidFill>
              </a:rPr>
              <a:t>and</a:t>
            </a:r>
            <a:r>
              <a:rPr lang="de-DE" sz="1600" kern="0" dirty="0">
                <a:solidFill>
                  <a:srgbClr val="C00000"/>
                </a:solidFill>
              </a:rPr>
              <a:t> </a:t>
            </a:r>
            <a:r>
              <a:rPr lang="de-DE" sz="1600" kern="0" dirty="0" err="1">
                <a:solidFill>
                  <a:srgbClr val="C00000"/>
                </a:solidFill>
              </a:rPr>
              <a:t>administration</a:t>
            </a:r>
            <a:endParaRPr lang="de-DE" sz="1600" kern="0" dirty="0">
              <a:solidFill>
                <a:srgbClr val="C00000"/>
              </a:solidFill>
            </a:endParaRPr>
          </a:p>
          <a:p>
            <a:pPr>
              <a:defRPr/>
            </a:pPr>
            <a:r>
              <a:rPr lang="de-DE" sz="1600" kern="0" dirty="0" smtClean="0">
                <a:solidFill>
                  <a:schemeClr val="bg2"/>
                </a:solidFill>
              </a:rPr>
              <a:t>105 </a:t>
            </a:r>
            <a:r>
              <a:rPr lang="de-DE" sz="1600" kern="0" dirty="0" err="1">
                <a:solidFill>
                  <a:srgbClr val="000000"/>
                </a:solidFill>
              </a:rPr>
              <a:t>employees</a:t>
            </a:r>
            <a:endParaRPr lang="de-DE" sz="1600" kern="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defRPr/>
            </a:pPr>
            <a:r>
              <a:rPr lang="de-DE" sz="1600" kern="0" dirty="0">
                <a:solidFill>
                  <a:srgbClr val="000000"/>
                </a:solidFill>
              </a:rPr>
              <a:t>Käfertaler Straße </a:t>
            </a:r>
            <a:r>
              <a:rPr lang="de-DE" sz="1600" kern="0" dirty="0" smtClean="0">
                <a:solidFill>
                  <a:srgbClr val="000000"/>
                </a:solidFill>
              </a:rPr>
              <a:t>265</a:t>
            </a:r>
          </a:p>
          <a:p>
            <a:pPr>
              <a:lnSpc>
                <a:spcPct val="100000"/>
              </a:lnSpc>
              <a:defRPr/>
            </a:pPr>
            <a:r>
              <a:rPr lang="de-DE" sz="1600" kern="0" dirty="0" smtClean="0">
                <a:solidFill>
                  <a:srgbClr val="000000"/>
                </a:solidFill>
              </a:rPr>
              <a:t>68167 </a:t>
            </a:r>
            <a:r>
              <a:rPr lang="de-DE" sz="1600" kern="0" dirty="0">
                <a:solidFill>
                  <a:srgbClr val="000000"/>
                </a:solidFill>
              </a:rPr>
              <a:t>Mannheim</a:t>
            </a:r>
          </a:p>
          <a:p>
            <a:pPr>
              <a:lnSpc>
                <a:spcPct val="100000"/>
              </a:lnSpc>
              <a:defRPr/>
            </a:pPr>
            <a:endParaRPr lang="de-DE" sz="1600" kern="0" dirty="0">
              <a:solidFill>
                <a:srgbClr val="000000"/>
              </a:solidFill>
            </a:endParaRPr>
          </a:p>
        </p:txBody>
      </p:sp>
      <p:grpSp>
        <p:nvGrpSpPr>
          <p:cNvPr id="6" name="Gruppieren 3"/>
          <p:cNvGrpSpPr>
            <a:grpSpLocks/>
          </p:cNvGrpSpPr>
          <p:nvPr/>
        </p:nvGrpSpPr>
        <p:grpSpPr bwMode="auto">
          <a:xfrm>
            <a:off x="6007470" y="2014344"/>
            <a:ext cx="4284476" cy="4141725"/>
            <a:chOff x="5607227" y="956573"/>
            <a:chExt cx="3474819" cy="3368675"/>
          </a:xfrm>
        </p:grpSpPr>
        <p:pic>
          <p:nvPicPr>
            <p:cNvPr id="7" name="Grafik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07227" y="956573"/>
              <a:ext cx="3474819" cy="3368675"/>
            </a:xfrm>
            <a:prstGeom prst="rect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8" name="Ellipse 10"/>
            <p:cNvSpPr>
              <a:spLocks noChangeArrowheads="1"/>
            </p:cNvSpPr>
            <p:nvPr/>
          </p:nvSpPr>
          <p:spPr bwMode="auto">
            <a:xfrm>
              <a:off x="5827659" y="1043753"/>
              <a:ext cx="224440" cy="231571"/>
            </a:xfrm>
            <a:prstGeom prst="ellipse">
              <a:avLst/>
            </a:prstGeom>
            <a:solidFill>
              <a:srgbClr val="C00000"/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lnSpc>
                  <a:spcPct val="90000"/>
                </a:lnSpc>
                <a:defRPr/>
              </a:pPr>
              <a:endParaRPr lang="de-DE" altLang="de-DE" sz="1600"/>
            </a:p>
          </p:txBody>
        </p:sp>
        <p:sp>
          <p:nvSpPr>
            <p:cNvPr id="9" name="Ellipse 10"/>
            <p:cNvSpPr>
              <a:spLocks noChangeArrowheads="1"/>
            </p:cNvSpPr>
            <p:nvPr/>
          </p:nvSpPr>
          <p:spPr bwMode="auto">
            <a:xfrm>
              <a:off x="7513635" y="3332217"/>
              <a:ext cx="224440" cy="232933"/>
            </a:xfrm>
            <a:prstGeom prst="ellipse">
              <a:avLst/>
            </a:prstGeom>
            <a:solidFill>
              <a:srgbClr val="C00000"/>
            </a:solidFill>
            <a:ln w="9525">
              <a:solidFill>
                <a:schemeClr val="tx1">
                  <a:lumMod val="50000"/>
                  <a:lumOff val="50000"/>
                </a:schemeClr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lnSpc>
                  <a:spcPct val="90000"/>
                </a:lnSpc>
                <a:defRPr/>
              </a:pPr>
              <a:endParaRPr lang="de-DE" altLang="de-DE" sz="1600"/>
            </a:p>
          </p:txBody>
        </p:sp>
      </p:grpSp>
    </p:spTree>
    <p:extLst>
      <p:ext uri="{BB962C8B-B14F-4D97-AF65-F5344CB8AC3E}">
        <p14:creationId xmlns:p14="http://schemas.microsoft.com/office/powerpoint/2010/main" val="1383495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Organisation </a:t>
            </a:r>
            <a:endParaRPr lang="de-DE" b="1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54" name="Textfeld 53"/>
          <p:cNvSpPr txBox="1"/>
          <p:nvPr/>
        </p:nvSpPr>
        <p:spPr>
          <a:xfrm>
            <a:off x="2031399" y="3187880"/>
            <a:ext cx="1961032" cy="261262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de-DE" sz="1100" dirty="0" smtClean="0">
                <a:latin typeface="Arial" pitchFamily="34" charset="0"/>
                <a:cs typeface="Arial" pitchFamily="34" charset="0"/>
              </a:rPr>
              <a:t>Public Relations</a:t>
            </a:r>
            <a:endParaRPr lang="de-D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feld 54"/>
          <p:cNvSpPr txBox="1"/>
          <p:nvPr/>
        </p:nvSpPr>
        <p:spPr>
          <a:xfrm>
            <a:off x="2031399" y="2662571"/>
            <a:ext cx="1961032" cy="430887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>
              <a:spcBef>
                <a:spcPts val="0"/>
              </a:spcBef>
              <a:spcAft>
                <a:spcPts val="600"/>
              </a:spcAft>
            </a:pPr>
            <a:r>
              <a:rPr lang="de-DE" sz="11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Quality / Environmental Management</a:t>
            </a:r>
          </a:p>
        </p:txBody>
      </p:sp>
      <p:sp>
        <p:nvSpPr>
          <p:cNvPr id="56" name="Textfeld 55"/>
          <p:cNvSpPr txBox="1"/>
          <p:nvPr/>
        </p:nvSpPr>
        <p:spPr>
          <a:xfrm>
            <a:off x="2031399" y="2315838"/>
            <a:ext cx="1961032" cy="261610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>
              <a:spcBef>
                <a:spcPts val="0"/>
              </a:spcBef>
              <a:spcAft>
                <a:spcPts val="600"/>
              </a:spcAft>
            </a:pPr>
            <a:r>
              <a:rPr lang="de-DE" sz="11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Managing </a:t>
            </a:r>
            <a:r>
              <a:rPr lang="de-DE" sz="1100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Director</a:t>
            </a:r>
            <a:r>
              <a:rPr lang="de-DE" sz="11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100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Assistant</a:t>
            </a:r>
            <a:endParaRPr lang="de-DE" sz="1100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feld 56"/>
          <p:cNvSpPr txBox="1"/>
          <p:nvPr/>
        </p:nvSpPr>
        <p:spPr>
          <a:xfrm>
            <a:off x="6271251" y="2315838"/>
            <a:ext cx="1961032" cy="430887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>
              <a:spcBef>
                <a:spcPts val="0"/>
              </a:spcBef>
              <a:spcAft>
                <a:spcPts val="600"/>
              </a:spcAft>
            </a:pPr>
            <a:r>
              <a:rPr lang="de-DE" sz="1100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Staff</a:t>
            </a:r>
            <a:r>
              <a:rPr lang="de-DE" sz="11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Council </a:t>
            </a:r>
            <a:r>
              <a:rPr lang="de-DE" sz="1100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de-DE" sz="11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100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civil</a:t>
            </a:r>
            <a:r>
              <a:rPr lang="de-DE" sz="11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100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servants</a:t>
            </a:r>
            <a:endParaRPr lang="de-DE" sz="1400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feld 57"/>
          <p:cNvSpPr txBox="1"/>
          <p:nvPr/>
        </p:nvSpPr>
        <p:spPr>
          <a:xfrm>
            <a:off x="2031399" y="3546526"/>
            <a:ext cx="1961032" cy="261262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100" dirty="0" err="1"/>
              <a:t>Energy</a:t>
            </a:r>
            <a:r>
              <a:rPr lang="de-DE" sz="1100" dirty="0"/>
              <a:t> </a:t>
            </a:r>
            <a:r>
              <a:rPr lang="de-DE" sz="1100" dirty="0" err="1"/>
              <a:t>management</a:t>
            </a:r>
            <a:endParaRPr lang="de-DE" sz="1100" dirty="0"/>
          </a:p>
        </p:txBody>
      </p:sp>
      <p:sp>
        <p:nvSpPr>
          <p:cNvPr id="59" name="Textfeld 58"/>
          <p:cNvSpPr txBox="1"/>
          <p:nvPr/>
        </p:nvSpPr>
        <p:spPr>
          <a:xfrm>
            <a:off x="6271251" y="3231337"/>
            <a:ext cx="1961032" cy="261610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de-DE" sz="11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Security </a:t>
            </a:r>
            <a:r>
              <a:rPr lang="de-DE" sz="11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Deputy</a:t>
            </a:r>
            <a:endParaRPr lang="de-DE" sz="11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feld 59"/>
          <p:cNvSpPr txBox="1"/>
          <p:nvPr/>
        </p:nvSpPr>
        <p:spPr>
          <a:xfrm>
            <a:off x="6272543" y="2773680"/>
            <a:ext cx="1961032" cy="430887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>
              <a:spcBef>
                <a:spcPts val="0"/>
              </a:spcBef>
              <a:spcAft>
                <a:spcPts val="600"/>
              </a:spcAft>
            </a:pPr>
            <a:r>
              <a:rPr lang="de-DE" sz="1100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Water</a:t>
            </a:r>
            <a:r>
              <a:rPr lang="de-DE" sz="11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Pollution Control </a:t>
            </a:r>
            <a:r>
              <a:rPr lang="de-DE" sz="1100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Deputy</a:t>
            </a:r>
            <a:endParaRPr lang="de-DE" sz="800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feld 60"/>
          <p:cNvSpPr txBox="1"/>
          <p:nvPr/>
        </p:nvSpPr>
        <p:spPr>
          <a:xfrm>
            <a:off x="4165353" y="4230722"/>
            <a:ext cx="1961032" cy="435437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>
              <a:spcBef>
                <a:spcPts val="0"/>
              </a:spcBef>
              <a:spcAft>
                <a:spcPts val="600"/>
              </a:spcAft>
            </a:pPr>
            <a:r>
              <a:rPr lang="de-DE" sz="1100" b="1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Sewerage</a:t>
            </a:r>
            <a:r>
              <a:rPr lang="de-DE" sz="11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100" b="1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Disposal</a:t>
            </a:r>
            <a:r>
              <a:rPr lang="de-DE" sz="11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Department</a:t>
            </a:r>
          </a:p>
        </p:txBody>
      </p:sp>
      <p:sp>
        <p:nvSpPr>
          <p:cNvPr id="62" name="Textfeld 61"/>
          <p:cNvSpPr txBox="1"/>
          <p:nvPr/>
        </p:nvSpPr>
        <p:spPr>
          <a:xfrm>
            <a:off x="766636" y="4228777"/>
            <a:ext cx="1961032" cy="430887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>
              <a:spcBef>
                <a:spcPts val="0"/>
              </a:spcBef>
              <a:spcAft>
                <a:spcPts val="600"/>
              </a:spcAft>
            </a:pPr>
            <a:r>
              <a:rPr lang="de-DE" sz="11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Financial </a:t>
            </a:r>
            <a:br>
              <a:rPr lang="de-DE" sz="11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</a:br>
            <a:r>
              <a:rPr lang="de-DE" sz="11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Department</a:t>
            </a:r>
          </a:p>
        </p:txBody>
      </p:sp>
      <p:sp>
        <p:nvSpPr>
          <p:cNvPr id="63" name="Textfeld 62"/>
          <p:cNvSpPr txBox="1"/>
          <p:nvPr/>
        </p:nvSpPr>
        <p:spPr>
          <a:xfrm>
            <a:off x="4147249" y="1833278"/>
            <a:ext cx="1961032" cy="261262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>
              <a:spcBef>
                <a:spcPts val="0"/>
              </a:spcBef>
              <a:spcAft>
                <a:spcPts val="600"/>
              </a:spcAft>
            </a:pPr>
            <a:r>
              <a:rPr lang="de-DE" sz="11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Managing </a:t>
            </a:r>
            <a:r>
              <a:rPr lang="de-DE" sz="1100" b="1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Director</a:t>
            </a:r>
            <a:endParaRPr lang="de-DE" sz="1100" b="1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feld 63"/>
          <p:cNvSpPr txBox="1"/>
          <p:nvPr/>
        </p:nvSpPr>
        <p:spPr>
          <a:xfrm>
            <a:off x="7570453" y="4226493"/>
            <a:ext cx="1961032" cy="435437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>
              <a:spcBef>
                <a:spcPts val="0"/>
              </a:spcBef>
              <a:spcAft>
                <a:spcPts val="600"/>
              </a:spcAft>
            </a:pPr>
            <a:r>
              <a:rPr lang="de-DE" sz="1100" b="1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Wastewater</a:t>
            </a:r>
            <a:r>
              <a:rPr lang="de-DE" sz="11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Treatment Department</a:t>
            </a:r>
          </a:p>
        </p:txBody>
      </p:sp>
      <p:sp>
        <p:nvSpPr>
          <p:cNvPr id="65" name="Textfeld 64"/>
          <p:cNvSpPr txBox="1"/>
          <p:nvPr/>
        </p:nvSpPr>
        <p:spPr>
          <a:xfrm>
            <a:off x="1157843" y="4860751"/>
            <a:ext cx="1961032" cy="430887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>
              <a:spcBef>
                <a:spcPts val="0"/>
              </a:spcBef>
              <a:spcAft>
                <a:spcPts val="600"/>
              </a:spcAft>
            </a:pPr>
            <a:r>
              <a:rPr lang="de-DE" sz="11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Human </a:t>
            </a:r>
            <a:r>
              <a:rPr lang="de-DE" sz="1100" dirty="0" err="1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Ressources</a:t>
            </a:r>
            <a:r>
              <a:rPr lang="de-DE" sz="11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/ </a:t>
            </a:r>
            <a:r>
              <a:rPr lang="de-DE" sz="11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Organisation</a:t>
            </a:r>
          </a:p>
        </p:txBody>
      </p:sp>
      <p:sp>
        <p:nvSpPr>
          <p:cNvPr id="66" name="Textfeld 65"/>
          <p:cNvSpPr txBox="1"/>
          <p:nvPr/>
        </p:nvSpPr>
        <p:spPr>
          <a:xfrm>
            <a:off x="1154100" y="5391229"/>
            <a:ext cx="1961032" cy="261610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>
              <a:spcBef>
                <a:spcPts val="0"/>
              </a:spcBef>
              <a:spcAft>
                <a:spcPts val="600"/>
              </a:spcAft>
            </a:pPr>
            <a:r>
              <a:rPr lang="de-DE" sz="11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Accounting/ </a:t>
            </a:r>
            <a:r>
              <a:rPr lang="de-DE" sz="1100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Finance</a:t>
            </a:r>
            <a:endParaRPr lang="de-DE" sz="1100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feld 66"/>
          <p:cNvSpPr txBox="1"/>
          <p:nvPr/>
        </p:nvSpPr>
        <p:spPr>
          <a:xfrm>
            <a:off x="1157843" y="5751269"/>
            <a:ext cx="1961032" cy="261610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1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Controlling / </a:t>
            </a:r>
            <a:r>
              <a:rPr lang="de-DE" sz="1100" dirty="0" err="1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Charges</a:t>
            </a:r>
            <a:endParaRPr lang="de-DE" sz="1100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6" name="Gerader Verbinder 75"/>
          <p:cNvCxnSpPr>
            <a:stCxn id="63" idx="2"/>
          </p:cNvCxnSpPr>
          <p:nvPr/>
        </p:nvCxnSpPr>
        <p:spPr>
          <a:xfrm>
            <a:off x="5127765" y="2094540"/>
            <a:ext cx="17938" cy="19119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Gerader Verbinder 76"/>
          <p:cNvCxnSpPr/>
          <p:nvPr/>
        </p:nvCxnSpPr>
        <p:spPr>
          <a:xfrm flipH="1">
            <a:off x="3992431" y="2446469"/>
            <a:ext cx="11353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Gerader Verbinder 77"/>
          <p:cNvCxnSpPr/>
          <p:nvPr/>
        </p:nvCxnSpPr>
        <p:spPr>
          <a:xfrm flipH="1">
            <a:off x="4002217" y="3677157"/>
            <a:ext cx="11353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Gerader Verbinder 78"/>
          <p:cNvCxnSpPr/>
          <p:nvPr/>
        </p:nvCxnSpPr>
        <p:spPr>
          <a:xfrm flipH="1">
            <a:off x="3992431" y="3318510"/>
            <a:ext cx="11353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Gerader Verbinder 79"/>
          <p:cNvCxnSpPr/>
          <p:nvPr/>
        </p:nvCxnSpPr>
        <p:spPr>
          <a:xfrm flipH="1">
            <a:off x="4002217" y="2869068"/>
            <a:ext cx="11353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Gerader Verbinder 80"/>
          <p:cNvCxnSpPr/>
          <p:nvPr/>
        </p:nvCxnSpPr>
        <p:spPr>
          <a:xfrm flipH="1">
            <a:off x="5127765" y="2446468"/>
            <a:ext cx="11353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Gerader Verbinder 81"/>
          <p:cNvCxnSpPr/>
          <p:nvPr/>
        </p:nvCxnSpPr>
        <p:spPr>
          <a:xfrm flipH="1">
            <a:off x="5137209" y="2869068"/>
            <a:ext cx="11353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Gerader Verbinder 82"/>
          <p:cNvCxnSpPr/>
          <p:nvPr/>
        </p:nvCxnSpPr>
        <p:spPr>
          <a:xfrm flipH="1">
            <a:off x="5127765" y="3318510"/>
            <a:ext cx="11353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Gerader Verbinder 84"/>
          <p:cNvCxnSpPr/>
          <p:nvPr/>
        </p:nvCxnSpPr>
        <p:spPr>
          <a:xfrm flipH="1">
            <a:off x="1739700" y="4006500"/>
            <a:ext cx="34060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Gerader Verbinder 97"/>
          <p:cNvCxnSpPr/>
          <p:nvPr/>
        </p:nvCxnSpPr>
        <p:spPr>
          <a:xfrm flipH="1">
            <a:off x="5145703" y="4006500"/>
            <a:ext cx="34060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Gerader Verbinder 100"/>
          <p:cNvCxnSpPr/>
          <p:nvPr/>
        </p:nvCxnSpPr>
        <p:spPr>
          <a:xfrm flipV="1">
            <a:off x="1743659" y="4006500"/>
            <a:ext cx="0" cy="2199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Gerader Verbinder 103"/>
          <p:cNvCxnSpPr/>
          <p:nvPr/>
        </p:nvCxnSpPr>
        <p:spPr>
          <a:xfrm flipV="1">
            <a:off x="5145869" y="4006500"/>
            <a:ext cx="0" cy="2199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Gerader Verbinder 104"/>
          <p:cNvCxnSpPr/>
          <p:nvPr/>
        </p:nvCxnSpPr>
        <p:spPr>
          <a:xfrm flipV="1">
            <a:off x="8551871" y="4006500"/>
            <a:ext cx="0" cy="2199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Gerader Verbinder 111"/>
          <p:cNvCxnSpPr/>
          <p:nvPr/>
        </p:nvCxnSpPr>
        <p:spPr>
          <a:xfrm>
            <a:off x="921500" y="4668020"/>
            <a:ext cx="0" cy="12207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Gerader Verbinder 112"/>
          <p:cNvCxnSpPr>
            <a:stCxn id="65" idx="1"/>
          </p:cNvCxnSpPr>
          <p:nvPr/>
        </p:nvCxnSpPr>
        <p:spPr>
          <a:xfrm flipH="1" flipV="1">
            <a:off x="921500" y="5075614"/>
            <a:ext cx="236343" cy="5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Gerader Verbinder 117"/>
          <p:cNvCxnSpPr/>
          <p:nvPr/>
        </p:nvCxnSpPr>
        <p:spPr>
          <a:xfrm flipH="1">
            <a:off x="921500" y="5508823"/>
            <a:ext cx="23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Gerader Verbinder 118"/>
          <p:cNvCxnSpPr/>
          <p:nvPr/>
        </p:nvCxnSpPr>
        <p:spPr>
          <a:xfrm flipH="1">
            <a:off x="918333" y="5888728"/>
            <a:ext cx="23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feld 122"/>
          <p:cNvSpPr txBox="1"/>
          <p:nvPr/>
        </p:nvSpPr>
        <p:spPr>
          <a:xfrm>
            <a:off x="4553415" y="4879724"/>
            <a:ext cx="1961032" cy="261610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>
              <a:spcBef>
                <a:spcPts val="0"/>
              </a:spcBef>
              <a:spcAft>
                <a:spcPts val="600"/>
              </a:spcAft>
            </a:pPr>
            <a:r>
              <a:rPr lang="de-DE" sz="11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Special Buildings</a:t>
            </a:r>
          </a:p>
        </p:txBody>
      </p:sp>
      <p:sp>
        <p:nvSpPr>
          <p:cNvPr id="124" name="Textfeld 123"/>
          <p:cNvSpPr txBox="1"/>
          <p:nvPr/>
        </p:nvSpPr>
        <p:spPr>
          <a:xfrm>
            <a:off x="4553415" y="5319221"/>
            <a:ext cx="1961032" cy="261610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>
              <a:spcBef>
                <a:spcPts val="0"/>
              </a:spcBef>
              <a:spcAft>
                <a:spcPts val="600"/>
              </a:spcAft>
            </a:pPr>
            <a:r>
              <a:rPr lang="de-DE" sz="1100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Planning</a:t>
            </a:r>
            <a:r>
              <a:rPr lang="de-DE" sz="11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100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de-DE" sz="11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100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Construction</a:t>
            </a:r>
            <a:endParaRPr lang="de-DE" sz="1100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5" name="Textfeld 124"/>
          <p:cNvSpPr txBox="1"/>
          <p:nvPr/>
        </p:nvSpPr>
        <p:spPr>
          <a:xfrm>
            <a:off x="4553415" y="5758097"/>
            <a:ext cx="1961032" cy="261610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100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Sewerage</a:t>
            </a:r>
            <a:r>
              <a:rPr lang="de-DE" sz="11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1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System</a:t>
            </a:r>
            <a:endParaRPr lang="de-DE" sz="1100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6" name="Gerader Verbinder 125"/>
          <p:cNvCxnSpPr/>
          <p:nvPr/>
        </p:nvCxnSpPr>
        <p:spPr>
          <a:xfrm flipH="1">
            <a:off x="4317647" y="4669386"/>
            <a:ext cx="3168" cy="15741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Gerader Verbinder 126"/>
          <p:cNvCxnSpPr>
            <a:stCxn id="123" idx="1"/>
          </p:cNvCxnSpPr>
          <p:nvPr/>
        </p:nvCxnSpPr>
        <p:spPr>
          <a:xfrm flipH="1" flipV="1">
            <a:off x="4320815" y="5010356"/>
            <a:ext cx="232600" cy="1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Gerader Verbinder 127"/>
          <p:cNvCxnSpPr/>
          <p:nvPr/>
        </p:nvCxnSpPr>
        <p:spPr>
          <a:xfrm flipH="1">
            <a:off x="4317647" y="5451954"/>
            <a:ext cx="23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Gerader Verbinder 128"/>
          <p:cNvCxnSpPr/>
          <p:nvPr/>
        </p:nvCxnSpPr>
        <p:spPr>
          <a:xfrm flipH="1">
            <a:off x="4317648" y="5890094"/>
            <a:ext cx="23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feld 130"/>
          <p:cNvSpPr txBox="1"/>
          <p:nvPr/>
        </p:nvSpPr>
        <p:spPr>
          <a:xfrm>
            <a:off x="4550248" y="6112951"/>
            <a:ext cx="1961032" cy="261610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de-DE" sz="1100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Sewerage</a:t>
            </a:r>
            <a:r>
              <a:rPr lang="de-DE" sz="11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Pipe System</a:t>
            </a:r>
          </a:p>
        </p:txBody>
      </p:sp>
      <p:cxnSp>
        <p:nvCxnSpPr>
          <p:cNvPr id="133" name="Gerader Verbinder 132"/>
          <p:cNvCxnSpPr/>
          <p:nvPr/>
        </p:nvCxnSpPr>
        <p:spPr>
          <a:xfrm flipH="1">
            <a:off x="4317646" y="6238510"/>
            <a:ext cx="23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feld 133"/>
          <p:cNvSpPr txBox="1"/>
          <p:nvPr/>
        </p:nvSpPr>
        <p:spPr>
          <a:xfrm>
            <a:off x="7961989" y="4879724"/>
            <a:ext cx="1961032" cy="261610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>
              <a:spcBef>
                <a:spcPts val="0"/>
              </a:spcBef>
              <a:spcAft>
                <a:spcPts val="600"/>
              </a:spcAft>
            </a:pPr>
            <a:r>
              <a:rPr lang="de-DE" sz="1100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Wastewater</a:t>
            </a:r>
            <a:r>
              <a:rPr lang="de-DE" sz="11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Treatment</a:t>
            </a:r>
          </a:p>
        </p:txBody>
      </p:sp>
      <p:sp>
        <p:nvSpPr>
          <p:cNvPr id="135" name="Textfeld 134"/>
          <p:cNvSpPr txBox="1"/>
          <p:nvPr/>
        </p:nvSpPr>
        <p:spPr>
          <a:xfrm>
            <a:off x="7961989" y="5247213"/>
            <a:ext cx="1961032" cy="261610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>
              <a:spcBef>
                <a:spcPts val="0"/>
              </a:spcBef>
              <a:spcAft>
                <a:spcPts val="600"/>
              </a:spcAft>
            </a:pPr>
            <a:r>
              <a:rPr lang="de-DE" sz="1100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Machine</a:t>
            </a:r>
            <a:r>
              <a:rPr lang="de-DE" sz="11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100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technology</a:t>
            </a:r>
            <a:endParaRPr lang="de-DE" sz="1100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6" name="Textfeld 135"/>
          <p:cNvSpPr txBox="1"/>
          <p:nvPr/>
        </p:nvSpPr>
        <p:spPr>
          <a:xfrm>
            <a:off x="7965732" y="5654000"/>
            <a:ext cx="1961032" cy="430887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>
              <a:spcBef>
                <a:spcPts val="0"/>
              </a:spcBef>
              <a:spcAft>
                <a:spcPts val="600"/>
              </a:spcAft>
            </a:pPr>
            <a:r>
              <a:rPr lang="de-DE" sz="1100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Electronical</a:t>
            </a:r>
            <a:r>
              <a:rPr lang="de-DE" sz="11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, Measurement </a:t>
            </a:r>
            <a:r>
              <a:rPr lang="de-DE" sz="1100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de-DE" sz="11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Control Technology</a:t>
            </a:r>
          </a:p>
        </p:txBody>
      </p:sp>
      <p:cxnSp>
        <p:nvCxnSpPr>
          <p:cNvPr id="137" name="Gerader Verbinder 136"/>
          <p:cNvCxnSpPr/>
          <p:nvPr/>
        </p:nvCxnSpPr>
        <p:spPr>
          <a:xfrm>
            <a:off x="7729389" y="4669386"/>
            <a:ext cx="0" cy="17625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Gerader Verbinder 137"/>
          <p:cNvCxnSpPr>
            <a:stCxn id="134" idx="1"/>
          </p:cNvCxnSpPr>
          <p:nvPr/>
        </p:nvCxnSpPr>
        <p:spPr>
          <a:xfrm flipH="1" flipV="1">
            <a:off x="7729389" y="5010356"/>
            <a:ext cx="232600" cy="1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Gerader Verbinder 138"/>
          <p:cNvCxnSpPr/>
          <p:nvPr/>
        </p:nvCxnSpPr>
        <p:spPr>
          <a:xfrm flipH="1">
            <a:off x="7729389" y="5360211"/>
            <a:ext cx="23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Gerader Verbinder 139"/>
          <p:cNvCxnSpPr/>
          <p:nvPr/>
        </p:nvCxnSpPr>
        <p:spPr>
          <a:xfrm flipH="1">
            <a:off x="7726223" y="5890094"/>
            <a:ext cx="23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Textfeld 163"/>
          <p:cNvSpPr txBox="1"/>
          <p:nvPr/>
        </p:nvSpPr>
        <p:spPr>
          <a:xfrm>
            <a:off x="7958823" y="6301351"/>
            <a:ext cx="1961032" cy="261610"/>
          </a:xfrm>
          <a:prstGeom prst="rect">
            <a:avLst/>
          </a:prstGeom>
          <a:noFill/>
          <a:ln>
            <a:solidFill>
              <a:schemeClr val="bg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algn="ctr">
              <a:spcBef>
                <a:spcPts val="0"/>
              </a:spcBef>
              <a:spcAft>
                <a:spcPts val="600"/>
              </a:spcAft>
            </a:pPr>
            <a:r>
              <a:rPr lang="de-DE" sz="1100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Wastewater</a:t>
            </a:r>
            <a:r>
              <a:rPr lang="de-DE" sz="11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Chemistry</a:t>
            </a:r>
          </a:p>
        </p:txBody>
      </p:sp>
      <p:cxnSp>
        <p:nvCxnSpPr>
          <p:cNvPr id="165" name="Gerader Verbinder 164"/>
          <p:cNvCxnSpPr/>
          <p:nvPr/>
        </p:nvCxnSpPr>
        <p:spPr>
          <a:xfrm flipH="1">
            <a:off x="7726222" y="6431981"/>
            <a:ext cx="23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259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Distribution </a:t>
            </a:r>
            <a:r>
              <a:rPr lang="de-DE" b="1" dirty="0" err="1" smtClean="0"/>
              <a:t>of</a:t>
            </a:r>
            <a:r>
              <a:rPr lang="de-DE" b="1" dirty="0" smtClean="0"/>
              <a:t> </a:t>
            </a:r>
            <a:r>
              <a:rPr lang="de-DE" b="1" dirty="0" err="1" smtClean="0"/>
              <a:t>Staff</a:t>
            </a:r>
            <a:endParaRPr lang="de-DE" b="1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8</a:t>
            </a:fld>
            <a:endParaRPr lang="de-DE"/>
          </a:p>
        </p:txBody>
      </p:sp>
      <p:graphicFrame>
        <p:nvGraphicFramePr>
          <p:cNvPr id="18" name="Diagramm 17"/>
          <p:cNvGraphicFramePr/>
          <p:nvPr>
            <p:extLst>
              <p:ext uri="{D42A27DB-BD31-4B8C-83A1-F6EECF244321}">
                <p14:modId xmlns:p14="http://schemas.microsoft.com/office/powerpoint/2010/main" val="2448580418"/>
              </p:ext>
            </p:extLst>
          </p:nvPr>
        </p:nvGraphicFramePr>
        <p:xfrm>
          <a:off x="-401686" y="1632294"/>
          <a:ext cx="10932961" cy="65048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feld 3"/>
          <p:cNvSpPr txBox="1"/>
          <p:nvPr/>
        </p:nvSpPr>
        <p:spPr>
          <a:xfrm>
            <a:off x="439292" y="6647053"/>
            <a:ext cx="34202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dirty="0" smtClean="0"/>
              <a:t>Total </a:t>
            </a:r>
            <a:r>
              <a:rPr lang="de-DE" sz="1600" b="1" dirty="0" err="1" smtClean="0"/>
              <a:t>numbers</a:t>
            </a:r>
            <a:r>
              <a:rPr lang="de-DE" sz="1600" b="1" dirty="0" smtClean="0"/>
              <a:t> </a:t>
            </a:r>
            <a:r>
              <a:rPr lang="de-DE" sz="1600" b="1" dirty="0" err="1" smtClean="0"/>
              <a:t>of</a:t>
            </a:r>
            <a:r>
              <a:rPr lang="de-DE" sz="1600" b="1" dirty="0" smtClean="0"/>
              <a:t> </a:t>
            </a:r>
            <a:r>
              <a:rPr lang="de-DE" sz="1600" b="1" dirty="0" err="1" smtClean="0"/>
              <a:t>employees</a:t>
            </a:r>
            <a:r>
              <a:rPr lang="de-DE" sz="1600" b="1" dirty="0" smtClean="0"/>
              <a:t>: 260</a:t>
            </a:r>
            <a:endParaRPr lang="de-DE" sz="1600" b="1" dirty="0"/>
          </a:p>
        </p:txBody>
      </p:sp>
    </p:spTree>
    <p:extLst>
      <p:ext uri="{BB962C8B-B14F-4D97-AF65-F5344CB8AC3E}">
        <p14:creationId xmlns:p14="http://schemas.microsoft.com/office/powerpoint/2010/main" val="233711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164" y="972493"/>
            <a:ext cx="9791700" cy="900112"/>
          </a:xfrm>
        </p:spPr>
        <p:txBody>
          <a:bodyPr/>
          <a:lstStyle/>
          <a:p>
            <a:r>
              <a:rPr lang="de-DE" b="1" dirty="0" err="1" smtClean="0"/>
              <a:t>Wastewater</a:t>
            </a:r>
            <a:r>
              <a:rPr lang="de-DE" b="1" dirty="0" smtClean="0"/>
              <a:t> </a:t>
            </a:r>
            <a:r>
              <a:rPr lang="de-DE" b="1" dirty="0" err="1"/>
              <a:t>charges</a:t>
            </a:r>
            <a:r>
              <a:rPr lang="de-DE" b="1" dirty="0"/>
              <a:t> </a:t>
            </a:r>
            <a:r>
              <a:rPr lang="de-DE" b="1" dirty="0" err="1"/>
              <a:t>and</a:t>
            </a:r>
            <a:r>
              <a:rPr lang="de-DE" b="1" dirty="0"/>
              <a:t> </a:t>
            </a:r>
            <a:r>
              <a:rPr lang="de-DE" b="1" dirty="0" err="1"/>
              <a:t>expenses</a:t>
            </a:r>
            <a:endParaRPr lang="de-DE" b="1" baseline="30000" dirty="0">
              <a:solidFill>
                <a:srgbClr val="0070C0"/>
              </a:solidFill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12"/>
          </p:nvPr>
        </p:nvSpPr>
        <p:spPr>
          <a:xfrm>
            <a:off x="450850" y="1980431"/>
            <a:ext cx="9791700" cy="4464496"/>
          </a:xfrm>
        </p:spPr>
        <p:txBody>
          <a:bodyPr>
            <a:noAutofit/>
          </a:bodyPr>
          <a:lstStyle/>
          <a:p>
            <a:pPr>
              <a:spcBef>
                <a:spcPct val="0"/>
              </a:spcBef>
            </a:pPr>
            <a:r>
              <a:rPr lang="de-DE" altLang="de-DE" sz="1600" dirty="0" err="1" smtClean="0">
                <a:solidFill>
                  <a:srgbClr val="C00000"/>
                </a:solidFill>
                <a:ea typeface="ヒラギノ角ゴ Pro W3" pitchFamily="1" charset="-128"/>
              </a:rPr>
              <a:t>Sewage</a:t>
            </a:r>
            <a:r>
              <a:rPr lang="de-DE" altLang="de-DE" sz="1600" dirty="0" smtClean="0">
                <a:solidFill>
                  <a:srgbClr val="C00000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 err="1" smtClean="0">
                <a:solidFill>
                  <a:srgbClr val="C00000"/>
                </a:solidFill>
                <a:ea typeface="ヒラギノ角ゴ Pro W3" pitchFamily="1" charset="-128"/>
              </a:rPr>
              <a:t>fees</a:t>
            </a:r>
            <a:endParaRPr lang="de-DE" altLang="de-DE" sz="1600" dirty="0">
              <a:solidFill>
                <a:srgbClr val="C00000"/>
              </a:solidFill>
              <a:ea typeface="ヒラギノ角ゴ Pro W3" pitchFamily="1" charset="-128"/>
            </a:endParaRPr>
          </a:p>
          <a:p>
            <a:pPr>
              <a:spcBef>
                <a:spcPct val="0"/>
              </a:spcBef>
            </a:pPr>
            <a:r>
              <a:rPr lang="de-DE" altLang="de-DE" sz="1600" dirty="0" smtClean="0">
                <a:ea typeface="ヒラギノ角ゴ Pro W3" pitchFamily="1" charset="-128"/>
              </a:rPr>
              <a:t>Per </a:t>
            </a:r>
            <a:r>
              <a:rPr lang="de-DE" altLang="de-DE" sz="1600" dirty="0" err="1">
                <a:ea typeface="ヒラギノ角ゴ Pro W3" pitchFamily="1" charset="-128"/>
              </a:rPr>
              <a:t>cubic</a:t>
            </a:r>
            <a:r>
              <a:rPr lang="de-DE" altLang="de-DE" sz="1600" dirty="0">
                <a:ea typeface="ヒラギノ角ゴ Pro W3" pitchFamily="1" charset="-128"/>
              </a:rPr>
              <a:t> </a:t>
            </a:r>
            <a:r>
              <a:rPr lang="de-DE" altLang="de-DE" sz="1600" dirty="0" err="1">
                <a:ea typeface="ヒラギノ角ゴ Pro W3" pitchFamily="1" charset="-128"/>
              </a:rPr>
              <a:t>metre</a:t>
            </a:r>
            <a:r>
              <a:rPr lang="de-DE" altLang="de-DE" sz="1600" dirty="0">
                <a:ea typeface="ヒラギノ角ゴ Pro W3" pitchFamily="1" charset="-128"/>
              </a:rPr>
              <a:t> </a:t>
            </a:r>
            <a:r>
              <a:rPr lang="de-DE" altLang="de-DE" sz="1600" dirty="0" err="1">
                <a:ea typeface="ヒラギノ角ゴ Pro W3" pitchFamily="1" charset="-128"/>
              </a:rPr>
              <a:t>of</a:t>
            </a:r>
            <a:r>
              <a:rPr lang="de-DE" altLang="de-DE" sz="1600" dirty="0">
                <a:ea typeface="ヒラギノ角ゴ Pro W3" pitchFamily="1" charset="-128"/>
              </a:rPr>
              <a:t> </a:t>
            </a:r>
            <a:r>
              <a:rPr lang="de-DE" altLang="de-DE" sz="1600" dirty="0" err="1">
                <a:ea typeface="ヒラギノ角ゴ Pro W3" pitchFamily="1" charset="-128"/>
              </a:rPr>
              <a:t>delivered</a:t>
            </a:r>
            <a:r>
              <a:rPr lang="de-DE" altLang="de-DE" sz="1600" dirty="0">
                <a:ea typeface="ヒラギノ角ゴ Pro W3" pitchFamily="1" charset="-128"/>
              </a:rPr>
              <a:t> </a:t>
            </a:r>
            <a:r>
              <a:rPr lang="de-DE" altLang="de-DE" sz="1600" dirty="0" err="1">
                <a:ea typeface="ヒラギノ角ゴ Pro W3" pitchFamily="1" charset="-128"/>
              </a:rPr>
              <a:t>drinking</a:t>
            </a:r>
            <a:r>
              <a:rPr lang="de-DE" altLang="de-DE" sz="1600" dirty="0">
                <a:ea typeface="ヒラギノ角ゴ Pro W3" pitchFamily="1" charset="-128"/>
              </a:rPr>
              <a:t> </a:t>
            </a:r>
            <a:r>
              <a:rPr lang="de-DE" altLang="de-DE" sz="1600" dirty="0" err="1">
                <a:ea typeface="ヒラギノ角ゴ Pro W3" pitchFamily="1" charset="-128"/>
              </a:rPr>
              <a:t>water</a:t>
            </a:r>
            <a:r>
              <a:rPr lang="de-DE" altLang="de-DE" sz="1600" dirty="0">
                <a:ea typeface="ヒラギノ角ゴ Pro W3" pitchFamily="1" charset="-128"/>
              </a:rPr>
              <a:t> </a:t>
            </a:r>
            <a:r>
              <a:rPr lang="de-DE" altLang="de-DE" sz="1600" dirty="0" smtClean="0">
                <a:ea typeface="ヒラギノ角ゴ Pro W3" pitchFamily="1" charset="-128"/>
              </a:rPr>
              <a:t>	 </a:t>
            </a:r>
            <a:r>
              <a:rPr lang="de-DE" altLang="de-DE" sz="1600" dirty="0">
                <a:ea typeface="ヒラギノ角ゴ Pro W3" pitchFamily="1" charset="-128"/>
              </a:rPr>
              <a:t>	</a:t>
            </a:r>
            <a:r>
              <a:rPr lang="de-DE" altLang="de-DE" sz="1600" dirty="0" smtClean="0"/>
              <a:t>1</a:t>
            </a:r>
            <a:r>
              <a:rPr lang="de-DE" sz="1600" dirty="0" smtClean="0"/>
              <a:t>,96 € (</a:t>
            </a:r>
            <a:r>
              <a:rPr lang="de-DE" sz="1600" dirty="0" err="1" smtClean="0"/>
              <a:t>since</a:t>
            </a:r>
            <a:r>
              <a:rPr lang="de-DE" sz="1600" dirty="0" smtClean="0"/>
              <a:t> 2025-01-01, </a:t>
            </a:r>
            <a:r>
              <a:rPr lang="de-DE" sz="1600" dirty="0" err="1" smtClean="0"/>
              <a:t>before</a:t>
            </a:r>
            <a:r>
              <a:rPr lang="de-DE" sz="1600" dirty="0" smtClean="0"/>
              <a:t> 1,68 €)</a:t>
            </a:r>
            <a:endParaRPr lang="de-DE" altLang="de-DE" sz="1600" dirty="0">
              <a:ea typeface="ヒラギノ角ゴ Pro W3" pitchFamily="1" charset="-128"/>
            </a:endParaRPr>
          </a:p>
          <a:p>
            <a:pPr>
              <a:spcBef>
                <a:spcPct val="0"/>
              </a:spcBef>
            </a:pPr>
            <a:endParaRPr lang="de-DE" altLang="de-DE" sz="1600" dirty="0">
              <a:ea typeface="ヒラギノ角ゴ Pro W3" pitchFamily="1" charset="-128"/>
            </a:endParaRPr>
          </a:p>
          <a:p>
            <a:pPr>
              <a:spcBef>
                <a:spcPct val="0"/>
              </a:spcBef>
            </a:pPr>
            <a:r>
              <a:rPr lang="de-DE" altLang="de-DE" sz="1600" dirty="0" smtClean="0">
                <a:solidFill>
                  <a:srgbClr val="C00000"/>
                </a:solidFill>
                <a:ea typeface="ヒラギノ角ゴ Pro W3" pitchFamily="1" charset="-128"/>
              </a:rPr>
              <a:t>Rain </a:t>
            </a:r>
            <a:r>
              <a:rPr lang="de-DE" altLang="de-DE" sz="1600" dirty="0" err="1" smtClean="0">
                <a:solidFill>
                  <a:srgbClr val="C00000"/>
                </a:solidFill>
                <a:ea typeface="ヒラギノ角ゴ Pro W3" pitchFamily="1" charset="-128"/>
              </a:rPr>
              <a:t>water</a:t>
            </a:r>
            <a:r>
              <a:rPr lang="de-DE" altLang="de-DE" sz="1600" dirty="0" smtClean="0">
                <a:solidFill>
                  <a:srgbClr val="C00000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 err="1" smtClean="0">
                <a:solidFill>
                  <a:srgbClr val="C00000"/>
                </a:solidFill>
                <a:ea typeface="ヒラギノ角ゴ Pro W3" pitchFamily="1" charset="-128"/>
              </a:rPr>
              <a:t>fees</a:t>
            </a:r>
            <a:endParaRPr lang="de-DE" altLang="de-DE" sz="1600" dirty="0">
              <a:solidFill>
                <a:srgbClr val="C00000"/>
              </a:solidFill>
              <a:ea typeface="ヒラギノ角ゴ Pro W3" pitchFamily="1" charset="-128"/>
            </a:endParaRPr>
          </a:p>
          <a:p>
            <a:pPr>
              <a:spcBef>
                <a:spcPct val="0"/>
              </a:spcBef>
            </a:pPr>
            <a:r>
              <a:rPr lang="de-DE" altLang="de-DE" sz="1600" dirty="0" smtClean="0">
                <a:ea typeface="ヒラギノ角ゴ Pro W3" pitchFamily="1" charset="-128"/>
              </a:rPr>
              <a:t>Per </a:t>
            </a:r>
            <a:r>
              <a:rPr lang="de-DE" altLang="de-DE" sz="1600" dirty="0" err="1">
                <a:ea typeface="ヒラギノ角ゴ Pro W3" pitchFamily="1" charset="-128"/>
              </a:rPr>
              <a:t>square</a:t>
            </a:r>
            <a:r>
              <a:rPr lang="de-DE" altLang="de-DE" sz="1600" dirty="0">
                <a:ea typeface="ヒラギノ角ゴ Pro W3" pitchFamily="1" charset="-128"/>
              </a:rPr>
              <a:t> </a:t>
            </a:r>
            <a:r>
              <a:rPr lang="de-DE" altLang="de-DE" sz="1600" dirty="0" err="1">
                <a:ea typeface="ヒラギノ角ゴ Pro W3" pitchFamily="1" charset="-128"/>
              </a:rPr>
              <a:t>metre</a:t>
            </a:r>
            <a:r>
              <a:rPr lang="de-DE" altLang="de-DE" sz="1600" dirty="0">
                <a:ea typeface="ヒラギノ角ゴ Pro W3" pitchFamily="1" charset="-128"/>
              </a:rPr>
              <a:t> </a:t>
            </a:r>
            <a:r>
              <a:rPr lang="de-DE" altLang="de-DE" sz="1600" dirty="0" err="1">
                <a:ea typeface="ヒラギノ角ゴ Pro W3" pitchFamily="1" charset="-128"/>
              </a:rPr>
              <a:t>and</a:t>
            </a:r>
            <a:r>
              <a:rPr lang="de-DE" altLang="de-DE" sz="1600" dirty="0">
                <a:ea typeface="ヒラギノ角ゴ Pro W3" pitchFamily="1" charset="-128"/>
              </a:rPr>
              <a:t> </a:t>
            </a:r>
            <a:r>
              <a:rPr lang="de-DE" altLang="de-DE" sz="1600" dirty="0" err="1">
                <a:ea typeface="ヒラギノ角ゴ Pro W3" pitchFamily="1" charset="-128"/>
              </a:rPr>
              <a:t>year</a:t>
            </a:r>
            <a:r>
              <a:rPr lang="de-DE" altLang="de-DE" sz="1600" dirty="0">
                <a:ea typeface="ヒラギノ角ゴ Pro W3" pitchFamily="1" charset="-128"/>
              </a:rPr>
              <a:t> </a:t>
            </a:r>
            <a:r>
              <a:rPr lang="de-DE" altLang="de-DE" sz="1600" dirty="0" err="1">
                <a:ea typeface="ヒラギノ角ゴ Pro W3" pitchFamily="1" charset="-128"/>
              </a:rPr>
              <a:t>of</a:t>
            </a:r>
            <a:r>
              <a:rPr lang="de-DE" altLang="de-DE" sz="1600" dirty="0">
                <a:ea typeface="ヒラギノ角ゴ Pro W3" pitchFamily="1" charset="-128"/>
              </a:rPr>
              <a:t> </a:t>
            </a:r>
            <a:r>
              <a:rPr lang="de-DE" altLang="de-DE" sz="1600" dirty="0" err="1">
                <a:ea typeface="ヒラギノ角ゴ Pro W3" pitchFamily="1" charset="-128"/>
              </a:rPr>
              <a:t>drained</a:t>
            </a:r>
            <a:r>
              <a:rPr lang="de-DE" altLang="de-DE" sz="1600" dirty="0">
                <a:ea typeface="ヒラギノ角ゴ Pro W3" pitchFamily="1" charset="-128"/>
              </a:rPr>
              <a:t> </a:t>
            </a:r>
            <a:r>
              <a:rPr lang="de-DE" altLang="de-DE" sz="1600" dirty="0" err="1">
                <a:ea typeface="ヒラギノ角ゴ Pro W3" pitchFamily="1" charset="-128"/>
              </a:rPr>
              <a:t>surface</a:t>
            </a:r>
            <a:r>
              <a:rPr lang="de-DE" altLang="de-DE" sz="1600" dirty="0">
                <a:ea typeface="ヒラギノ角ゴ Pro W3" pitchFamily="1" charset="-128"/>
              </a:rPr>
              <a:t> 		</a:t>
            </a:r>
            <a:r>
              <a:rPr lang="de-DE" sz="1600" dirty="0" smtClean="0"/>
              <a:t>0,72 € (</a:t>
            </a:r>
            <a:r>
              <a:rPr lang="de-DE" sz="1600" dirty="0" err="1" smtClean="0"/>
              <a:t>since</a:t>
            </a:r>
            <a:r>
              <a:rPr lang="de-DE" sz="1600" dirty="0" smtClean="0"/>
              <a:t> 2025-01-01, </a:t>
            </a:r>
            <a:r>
              <a:rPr lang="de-DE" sz="1600" dirty="0" err="1" smtClean="0"/>
              <a:t>before</a:t>
            </a:r>
            <a:r>
              <a:rPr lang="de-DE" sz="1600" dirty="0" smtClean="0"/>
              <a:t> 0,80 €)</a:t>
            </a:r>
            <a:endParaRPr lang="de-DE" altLang="de-DE" sz="1600" dirty="0">
              <a:ea typeface="ヒラギノ角ゴ Pro W3" pitchFamily="1" charset="-128"/>
            </a:endParaRPr>
          </a:p>
          <a:p>
            <a:pPr>
              <a:spcBef>
                <a:spcPct val="0"/>
              </a:spcBef>
            </a:pPr>
            <a:endParaRPr lang="de-DE" altLang="de-DE" sz="1600" dirty="0">
              <a:ea typeface="ヒラギノ角ゴ Pro W3" pitchFamily="1" charset="-128"/>
            </a:endParaRPr>
          </a:p>
          <a:p>
            <a:pPr>
              <a:spcBef>
                <a:spcPct val="0"/>
              </a:spcBef>
            </a:pPr>
            <a:endParaRPr lang="de-DE" altLang="de-DE" sz="1600" dirty="0">
              <a:ea typeface="ヒラギノ角ゴ Pro W3" pitchFamily="1" charset="-128"/>
            </a:endParaRPr>
          </a:p>
          <a:p>
            <a:pPr>
              <a:spcBef>
                <a:spcPct val="0"/>
              </a:spcBef>
            </a:pPr>
            <a:r>
              <a:rPr lang="de-DE" altLang="de-DE" sz="1600" dirty="0" smtClean="0">
                <a:solidFill>
                  <a:schemeClr val="bg2"/>
                </a:solidFill>
                <a:ea typeface="ヒラギノ角ゴ Pro W3" pitchFamily="1" charset="-128"/>
              </a:rPr>
              <a:t>Income </a:t>
            </a:r>
            <a:r>
              <a:rPr lang="de-DE" altLang="de-DE" sz="1600" dirty="0" smtClean="0">
                <a:ea typeface="ヒラギノ角ゴ Pro W3" pitchFamily="1" charset="-128"/>
              </a:rPr>
              <a:t>(</a:t>
            </a:r>
            <a:r>
              <a:rPr lang="de-DE" altLang="de-DE" sz="1600" dirty="0" err="1" smtClean="0">
                <a:ea typeface="ヒラギノ角ゴ Pro W3" pitchFamily="1" charset="-128"/>
              </a:rPr>
              <a:t>Wastewater</a:t>
            </a:r>
            <a:r>
              <a:rPr lang="de-DE" altLang="de-DE" sz="1600" dirty="0" smtClean="0">
                <a:ea typeface="ヒラギノ角ゴ Pro W3" pitchFamily="1" charset="-128"/>
              </a:rPr>
              <a:t> </a:t>
            </a:r>
            <a:r>
              <a:rPr lang="de-DE" altLang="de-DE" sz="1600" dirty="0" err="1" smtClean="0">
                <a:ea typeface="ヒラギノ角ゴ Pro W3" pitchFamily="1" charset="-128"/>
              </a:rPr>
              <a:t>Charges</a:t>
            </a:r>
            <a:r>
              <a:rPr lang="de-DE" altLang="de-DE" sz="1600" dirty="0" smtClean="0">
                <a:ea typeface="ヒラギノ角ゴ Pro W3" pitchFamily="1" charset="-128"/>
              </a:rPr>
              <a:t>) 			58,7 </a:t>
            </a:r>
            <a:r>
              <a:rPr lang="de-DE" altLang="de-DE" sz="1600" dirty="0">
                <a:ea typeface="ヒラギノ角ゴ Pro W3" pitchFamily="1" charset="-128"/>
              </a:rPr>
              <a:t>Mio. €</a:t>
            </a:r>
          </a:p>
          <a:p>
            <a:pPr>
              <a:spcBef>
                <a:spcPct val="0"/>
              </a:spcBef>
            </a:pPr>
            <a:endParaRPr lang="de-DE" altLang="de-DE" sz="1600" dirty="0">
              <a:ea typeface="ヒラギノ角ゴ Pro W3" pitchFamily="1" charset="-128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de-DE" altLang="de-DE" sz="1600" dirty="0">
                <a:solidFill>
                  <a:srgbClr val="000000"/>
                </a:solidFill>
                <a:ea typeface="ヒラギノ角ゴ Pro W3" pitchFamily="1" charset="-128"/>
              </a:rPr>
              <a:t>Material </a:t>
            </a:r>
            <a:r>
              <a:rPr lang="de-DE" altLang="de-DE" sz="1600" dirty="0" err="1">
                <a:solidFill>
                  <a:srgbClr val="000000"/>
                </a:solidFill>
                <a:ea typeface="ヒラギノ角ゴ Pro W3" pitchFamily="1" charset="-128"/>
              </a:rPr>
              <a:t>costs</a:t>
            </a:r>
            <a:r>
              <a:rPr lang="de-DE" altLang="de-DE" sz="1600" dirty="0">
                <a:solidFill>
                  <a:srgbClr val="000000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 smtClean="0">
                <a:ea typeface="ヒラギノ角ゴ Pro W3" pitchFamily="1" charset="-128"/>
              </a:rPr>
              <a:t>				15,9 Mio. €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de-DE" altLang="de-DE" sz="1600" dirty="0" err="1">
                <a:solidFill>
                  <a:srgbClr val="000000"/>
                </a:solidFill>
                <a:ea typeface="ヒラギノ角ゴ Pro W3" pitchFamily="1" charset="-128"/>
              </a:rPr>
              <a:t>Personnel</a:t>
            </a:r>
            <a:r>
              <a:rPr lang="de-DE" altLang="de-DE" sz="1600" dirty="0">
                <a:solidFill>
                  <a:srgbClr val="000000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 err="1">
                <a:solidFill>
                  <a:srgbClr val="000000"/>
                </a:solidFill>
                <a:ea typeface="ヒラギノ角ゴ Pro W3" pitchFamily="1" charset="-128"/>
              </a:rPr>
              <a:t>costs</a:t>
            </a:r>
            <a:r>
              <a:rPr lang="de-DE" altLang="de-DE" sz="1600" dirty="0">
                <a:solidFill>
                  <a:srgbClr val="000000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 smtClean="0">
                <a:ea typeface="ヒラギノ角ゴ Pro W3" pitchFamily="1" charset="-128"/>
              </a:rPr>
              <a:t>				19,9 Mio. €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de-DE" altLang="de-DE" sz="1600" dirty="0" err="1">
                <a:solidFill>
                  <a:srgbClr val="000000"/>
                </a:solidFill>
                <a:ea typeface="ヒラギノ角ゴ Pro W3" pitchFamily="1" charset="-128"/>
              </a:rPr>
              <a:t>Depreciations</a:t>
            </a:r>
            <a:r>
              <a:rPr lang="de-DE" altLang="de-DE" sz="1600" dirty="0">
                <a:solidFill>
                  <a:srgbClr val="000000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>
                <a:ea typeface="ヒラギノ角ゴ Pro W3" pitchFamily="1" charset="-128"/>
              </a:rPr>
              <a:t>				</a:t>
            </a:r>
            <a:r>
              <a:rPr lang="de-DE" altLang="de-DE" sz="1600" dirty="0" smtClean="0">
                <a:ea typeface="ヒラギノ角ゴ Pro W3" pitchFamily="1" charset="-128"/>
              </a:rPr>
              <a:t>15,6 </a:t>
            </a:r>
            <a:r>
              <a:rPr lang="de-DE" altLang="de-DE" sz="1600" dirty="0">
                <a:ea typeface="ヒラギノ角ゴ Pro W3" pitchFamily="1" charset="-128"/>
              </a:rPr>
              <a:t>Mio. €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de-DE" altLang="de-DE" sz="1600" dirty="0">
                <a:solidFill>
                  <a:srgbClr val="000000"/>
                </a:solidFill>
                <a:ea typeface="ヒラギノ角ゴ Pro W3" pitchFamily="1" charset="-128"/>
              </a:rPr>
              <a:t>Financial </a:t>
            </a:r>
            <a:r>
              <a:rPr lang="de-DE" altLang="de-DE" sz="1600" dirty="0" err="1">
                <a:solidFill>
                  <a:srgbClr val="000000"/>
                </a:solidFill>
                <a:ea typeface="ヒラギノ角ゴ Pro W3" pitchFamily="1" charset="-128"/>
              </a:rPr>
              <a:t>result</a:t>
            </a:r>
            <a:r>
              <a:rPr lang="de-DE" altLang="de-DE" sz="1600" dirty="0">
                <a:solidFill>
                  <a:srgbClr val="000000"/>
                </a:solidFill>
                <a:ea typeface="ヒラギノ角ゴ Pro W3" pitchFamily="1" charset="-128"/>
              </a:rPr>
              <a:t> </a:t>
            </a:r>
            <a:r>
              <a:rPr lang="de-DE" altLang="de-DE" sz="1600" dirty="0">
                <a:ea typeface="ヒラギノ角ゴ Pro W3" pitchFamily="1" charset="-128"/>
              </a:rPr>
              <a:t>			 </a:t>
            </a:r>
            <a:r>
              <a:rPr lang="de-DE" altLang="de-DE" sz="1600" dirty="0" smtClean="0">
                <a:ea typeface="ヒラギノ角ゴ Pro W3" pitchFamily="1" charset="-128"/>
              </a:rPr>
              <a:t>                </a:t>
            </a:r>
            <a:r>
              <a:rPr lang="de-DE" altLang="de-DE" sz="1600" dirty="0">
                <a:ea typeface="ヒラギノ角ゴ Pro W3" pitchFamily="1" charset="-128"/>
              </a:rPr>
              <a:t> </a:t>
            </a:r>
            <a:r>
              <a:rPr lang="de-DE" altLang="de-DE" sz="1600" dirty="0" smtClean="0">
                <a:ea typeface="ヒラギノ角ゴ Pro W3" pitchFamily="1" charset="-128"/>
              </a:rPr>
              <a:t> 21,3 Mio</a:t>
            </a:r>
            <a:r>
              <a:rPr lang="de-DE" altLang="de-DE" sz="1600" dirty="0">
                <a:ea typeface="ヒラギノ角ゴ Pro W3" pitchFamily="1" charset="-128"/>
              </a:rPr>
              <a:t>. </a:t>
            </a:r>
            <a:r>
              <a:rPr lang="de-DE" altLang="de-DE" sz="1600" dirty="0" smtClean="0">
                <a:ea typeface="ヒラギノ角ゴ Pro W3" pitchFamily="1" charset="-128"/>
              </a:rPr>
              <a:t>€</a:t>
            </a:r>
            <a:endParaRPr lang="de-DE" altLang="de-DE" sz="1600" dirty="0">
              <a:ea typeface="ヒラギノ角ゴ Pro W3" pitchFamily="1" charset="-128"/>
            </a:endParaRPr>
          </a:p>
          <a:p>
            <a:pPr>
              <a:spcBef>
                <a:spcPct val="0"/>
              </a:spcBef>
            </a:pPr>
            <a:endParaRPr lang="de-DE" altLang="de-DE" sz="1600" dirty="0">
              <a:ea typeface="ヒラギノ角ゴ Pro W3" pitchFamily="1" charset="-128"/>
            </a:endParaRPr>
          </a:p>
          <a:p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1714722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ec1c99cef3d3d27449e1995989d4d649d41b6"/>
</p:tagLst>
</file>

<file path=ppt/theme/theme1.xml><?xml version="1.0" encoding="utf-8"?>
<a:theme xmlns:a="http://schemas.openxmlformats.org/drawingml/2006/main" name="Larissa">
  <a:themeElements>
    <a:clrScheme name="Stadt Mannheim 1">
      <a:dk1>
        <a:srgbClr val="141313"/>
      </a:dk1>
      <a:lt1>
        <a:srgbClr val="FFFFFE"/>
      </a:lt1>
      <a:dk2>
        <a:srgbClr val="FFFFFE"/>
      </a:dk2>
      <a:lt2>
        <a:srgbClr val="141414"/>
      </a:lt2>
      <a:accent1>
        <a:srgbClr val="C90000"/>
      </a:accent1>
      <a:accent2>
        <a:srgbClr val="C0C1BF"/>
      </a:accent2>
      <a:accent3>
        <a:srgbClr val="97BE0D"/>
      </a:accent3>
      <a:accent4>
        <a:srgbClr val="0065A3"/>
      </a:accent4>
      <a:accent5>
        <a:srgbClr val="EB6A0A"/>
      </a:accent5>
      <a:accent6>
        <a:srgbClr val="C5005A"/>
      </a:accent6>
      <a:hlink>
        <a:srgbClr val="0065A3"/>
      </a:hlink>
      <a:folHlink>
        <a:srgbClr val="00A1F4"/>
      </a:folHlink>
    </a:clrScheme>
    <a:fontScheme name="Mannheim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alpha val="90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Standarddesign.thmx</Template>
  <TotalTime>0</TotalTime>
  <Words>1366</Words>
  <Application>Microsoft Office PowerPoint</Application>
  <PresentationFormat>Benutzerdefiniert</PresentationFormat>
  <Paragraphs>275</Paragraphs>
  <Slides>23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31" baseType="lpstr">
      <vt:lpstr>Arial</vt:lpstr>
      <vt:lpstr>Calibri</vt:lpstr>
      <vt:lpstr>Monotype Sorts</vt:lpstr>
      <vt:lpstr>Segoe UI Light</vt:lpstr>
      <vt:lpstr>Symbol</vt:lpstr>
      <vt:lpstr>Wingdings</vt:lpstr>
      <vt:lpstr>ヒラギノ角ゴ Pro W3</vt:lpstr>
      <vt:lpstr>Larissa</vt:lpstr>
      <vt:lpstr>  EBS MANNHEIM –   WASTEWATER DEPARTMENT CITY OF MANNHEIM</vt:lpstr>
      <vt:lpstr>TABLE OF CONTENTS</vt:lpstr>
      <vt:lpstr>Who we are</vt:lpstr>
      <vt:lpstr>DatA and facts</vt:lpstr>
      <vt:lpstr>DatA and facts</vt:lpstr>
      <vt:lpstr>Locations and employees </vt:lpstr>
      <vt:lpstr>Organisation </vt:lpstr>
      <vt:lpstr>Distribution of Staff</vt:lpstr>
      <vt:lpstr>Wastewater charges and expenses</vt:lpstr>
      <vt:lpstr>Expense distribution </vt:lpstr>
      <vt:lpstr>Sewerage disposal </vt:lpstr>
      <vt:lpstr>Age structure of sewers</vt:lpstr>
      <vt:lpstr>Sewerage system inspecton </vt:lpstr>
      <vt:lpstr>Sewer database </vt:lpstr>
      <vt:lpstr>Renovation and construction of sewer</vt:lpstr>
      <vt:lpstr>Wastewater treatment plant</vt:lpstr>
      <vt:lpstr>Enviromental performance (as of 2024) </vt:lpstr>
      <vt:lpstr>Material Balance (AS OF 2024) </vt:lpstr>
      <vt:lpstr>ACTivated CARBON PLANT</vt:lpstr>
      <vt:lpstr>ENVIRONMENTAL AND WATER PROTECTION</vt:lpstr>
      <vt:lpstr>Renewable energies and Resource Conservation</vt:lpstr>
      <vt:lpstr>Renewable energies and Resource Conservation</vt:lpstr>
      <vt:lpstr>Thank you for your attention.</vt:lpstr>
    </vt:vector>
  </TitlesOfParts>
  <Company>Stadt Mannheim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Stadt Mannheim</dc:creator>
  <cp:lastModifiedBy>Umbach, Alena 69</cp:lastModifiedBy>
  <cp:revision>410</cp:revision>
  <cp:lastPrinted>2025-06-02T05:23:43Z</cp:lastPrinted>
  <dcterms:created xsi:type="dcterms:W3CDTF">2015-04-30T05:25:49Z</dcterms:created>
  <dcterms:modified xsi:type="dcterms:W3CDTF">2025-06-05T07:31:51Z</dcterms:modified>
</cp:coreProperties>
</file>